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4" r:id="rId3"/>
  </p:sldIdLst>
  <p:sldSz cx="9144000" cy="6858000" type="screen4x3"/>
  <p:notesSz cx="6858000" cy="9144000"/>
  <p:custDataLst>
    <p:tags r:id="rId4"/>
  </p:custDataLst>
  <p:defaultTextStyle>
    <a:defPPr>
      <a:defRPr lang="en-US"/>
    </a:defPPr>
    <a:lvl1pPr algn="l" rtl="0" fontAlgn="base">
      <a:spcBef>
        <a:spcPct val="0"/>
      </a:spcBef>
      <a:spcAft>
        <a:spcPct val="0"/>
      </a:spcAft>
      <a:defRPr kern="1200" baseline="-25000">
        <a:solidFill>
          <a:schemeClr val="tx1"/>
        </a:solidFill>
        <a:latin typeface="Arial" charset="0"/>
        <a:ea typeface="Arial" charset="0"/>
        <a:cs typeface="Arial" charset="0"/>
      </a:defRPr>
    </a:lvl1pPr>
    <a:lvl2pPr marL="457200" algn="l" rtl="0" fontAlgn="base">
      <a:spcBef>
        <a:spcPct val="0"/>
      </a:spcBef>
      <a:spcAft>
        <a:spcPct val="0"/>
      </a:spcAft>
      <a:defRPr kern="1200" baseline="-25000">
        <a:solidFill>
          <a:schemeClr val="tx1"/>
        </a:solidFill>
        <a:latin typeface="Arial" charset="0"/>
        <a:ea typeface="Arial" charset="0"/>
        <a:cs typeface="Arial" charset="0"/>
      </a:defRPr>
    </a:lvl2pPr>
    <a:lvl3pPr marL="914400" algn="l" rtl="0" fontAlgn="base">
      <a:spcBef>
        <a:spcPct val="0"/>
      </a:spcBef>
      <a:spcAft>
        <a:spcPct val="0"/>
      </a:spcAft>
      <a:defRPr kern="1200" baseline="-25000">
        <a:solidFill>
          <a:schemeClr val="tx1"/>
        </a:solidFill>
        <a:latin typeface="Arial" charset="0"/>
        <a:ea typeface="Arial" charset="0"/>
        <a:cs typeface="Arial" charset="0"/>
      </a:defRPr>
    </a:lvl3pPr>
    <a:lvl4pPr marL="1371600" algn="l" rtl="0" fontAlgn="base">
      <a:spcBef>
        <a:spcPct val="0"/>
      </a:spcBef>
      <a:spcAft>
        <a:spcPct val="0"/>
      </a:spcAft>
      <a:defRPr kern="1200" baseline="-25000">
        <a:solidFill>
          <a:schemeClr val="tx1"/>
        </a:solidFill>
        <a:latin typeface="Arial" charset="0"/>
        <a:ea typeface="Arial" charset="0"/>
        <a:cs typeface="Arial" charset="0"/>
      </a:defRPr>
    </a:lvl4pPr>
    <a:lvl5pPr marL="1828800" algn="l" rtl="0" fontAlgn="base">
      <a:spcBef>
        <a:spcPct val="0"/>
      </a:spcBef>
      <a:spcAft>
        <a:spcPct val="0"/>
      </a:spcAft>
      <a:defRPr kern="1200" baseline="-25000">
        <a:solidFill>
          <a:schemeClr val="tx1"/>
        </a:solidFill>
        <a:latin typeface="Arial" charset="0"/>
        <a:ea typeface="Arial" charset="0"/>
        <a:cs typeface="Arial" charset="0"/>
      </a:defRPr>
    </a:lvl5pPr>
    <a:lvl6pPr marL="2286000" algn="l" defTabSz="457200" rtl="0" eaLnBrk="1" latinLnBrk="0" hangingPunct="1">
      <a:defRPr kern="1200" baseline="-25000">
        <a:solidFill>
          <a:schemeClr val="tx1"/>
        </a:solidFill>
        <a:latin typeface="Arial" charset="0"/>
        <a:ea typeface="Arial" charset="0"/>
        <a:cs typeface="Arial" charset="0"/>
      </a:defRPr>
    </a:lvl6pPr>
    <a:lvl7pPr marL="2743200" algn="l" defTabSz="457200" rtl="0" eaLnBrk="1" latinLnBrk="0" hangingPunct="1">
      <a:defRPr kern="1200" baseline="-25000">
        <a:solidFill>
          <a:schemeClr val="tx1"/>
        </a:solidFill>
        <a:latin typeface="Arial" charset="0"/>
        <a:ea typeface="Arial" charset="0"/>
        <a:cs typeface="Arial" charset="0"/>
      </a:defRPr>
    </a:lvl7pPr>
    <a:lvl8pPr marL="3200400" algn="l" defTabSz="457200" rtl="0" eaLnBrk="1" latinLnBrk="0" hangingPunct="1">
      <a:defRPr kern="1200" baseline="-25000">
        <a:solidFill>
          <a:schemeClr val="tx1"/>
        </a:solidFill>
        <a:latin typeface="Arial" charset="0"/>
        <a:ea typeface="Arial" charset="0"/>
        <a:cs typeface="Arial" charset="0"/>
      </a:defRPr>
    </a:lvl8pPr>
    <a:lvl9pPr marL="3657600" algn="l" defTabSz="457200" rtl="0" eaLnBrk="1" latinLnBrk="0" hangingPunct="1">
      <a:defRPr kern="1200" baseline="-25000">
        <a:solidFill>
          <a:schemeClr val="tx1"/>
        </a:solidFill>
        <a:latin typeface="Arial" charset="0"/>
        <a:ea typeface="Arial" charset="0"/>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arnshaw, Leia" initials="EL"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4A9"/>
    <a:srgbClr val="D0EBEB"/>
    <a:srgbClr val="00B1B0"/>
    <a:srgbClr val="F6BC1D"/>
    <a:srgbClr val="4D4D4D"/>
    <a:srgbClr val="9F003B"/>
    <a:srgbClr val="300B35"/>
    <a:srgbClr val="00CC00"/>
    <a:srgbClr val="0099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10" autoAdjust="0"/>
    <p:restoredTop sz="94660"/>
  </p:normalViewPr>
  <p:slideViewPr>
    <p:cSldViewPr snapToGrid="0">
      <p:cViewPr>
        <p:scale>
          <a:sx n="100" d="100"/>
          <a:sy n="100" d="100"/>
        </p:scale>
        <p:origin x="-2166" y="-5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fld id="{DB4DCB9E-8919-7348-88D5-84EEB123575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fld id="{501FC37D-B1C5-3345-BD6E-09BE7B4ACAC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fld id="{D4B4F435-9D41-E847-AF69-B3E5F7BE04D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fld id="{B253632B-282A-2448-BA81-05FF7AFD44E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fld id="{22C2E671-319E-B34F-AFB1-9F65D5E5325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fld id="{1AC71E0E-ABF5-1046-B94B-0066B2A489E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fld id="{F3BA16B8-E02F-184E-85D1-495E484E2A6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fld id="{61AEC5DC-8D1E-E14F-BA73-2DEFAC8CC55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fld id="{86C0680A-14E4-1B48-9928-0E63FC4694B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fld id="{B69E9DD7-2492-A641-8C1A-2176508A270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fld id="{598091D6-0872-E24A-88F8-66D61297A39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aseline="0">
                <a:ea typeface="Arial" charset="0"/>
              </a:defRPr>
            </a:lvl1pPr>
          </a:lstStyle>
          <a:p>
            <a:pPr>
              <a:defRPr/>
            </a:pPr>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aseline="0">
                <a:ea typeface="Arial" charset="0"/>
              </a:defRPr>
            </a:lvl1pPr>
          </a:lstStyle>
          <a:p>
            <a:pPr>
              <a:defRPr/>
            </a:pPr>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aseline="0"/>
            </a:lvl1pPr>
          </a:lstStyle>
          <a:p>
            <a:fld id="{521E7783-8171-AC46-9E3A-67C8B71354B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Arial" charset="0"/>
          <a:cs typeface="+mj-cs"/>
        </a:defRPr>
      </a:lvl1pPr>
      <a:lvl2pPr algn="ctr" rtl="0" eaLnBrk="0" fontAlgn="base" hangingPunct="0">
        <a:spcBef>
          <a:spcPct val="0"/>
        </a:spcBef>
        <a:spcAft>
          <a:spcPct val="0"/>
        </a:spcAft>
        <a:defRPr sz="4400">
          <a:solidFill>
            <a:schemeClr val="tx2"/>
          </a:solidFill>
          <a:latin typeface="Arial" charset="0"/>
          <a:ea typeface="Arial" charset="0"/>
          <a:cs typeface="Arial" charset="0"/>
        </a:defRPr>
      </a:lvl2pPr>
      <a:lvl3pPr algn="ctr" rtl="0" eaLnBrk="0" fontAlgn="base" hangingPunct="0">
        <a:spcBef>
          <a:spcPct val="0"/>
        </a:spcBef>
        <a:spcAft>
          <a:spcPct val="0"/>
        </a:spcAft>
        <a:defRPr sz="4400">
          <a:solidFill>
            <a:schemeClr val="tx2"/>
          </a:solidFill>
          <a:latin typeface="Arial" charset="0"/>
          <a:ea typeface="Arial" charset="0"/>
          <a:cs typeface="Arial" charset="0"/>
        </a:defRPr>
      </a:lvl3pPr>
      <a:lvl4pPr algn="ctr" rtl="0" eaLnBrk="0" fontAlgn="base" hangingPunct="0">
        <a:spcBef>
          <a:spcPct val="0"/>
        </a:spcBef>
        <a:spcAft>
          <a:spcPct val="0"/>
        </a:spcAft>
        <a:defRPr sz="4400">
          <a:solidFill>
            <a:schemeClr val="tx2"/>
          </a:solidFill>
          <a:latin typeface="Arial" charset="0"/>
          <a:ea typeface="Arial" charset="0"/>
          <a:cs typeface="Arial" charset="0"/>
        </a:defRPr>
      </a:lvl4pPr>
      <a:lvl5pPr algn="ctr" rtl="0" eaLnBrk="0" fontAlgn="base" hangingPunct="0">
        <a:spcBef>
          <a:spcPct val="0"/>
        </a:spcBef>
        <a:spcAft>
          <a:spcPct val="0"/>
        </a:spcAft>
        <a:defRPr sz="4400">
          <a:solidFill>
            <a:schemeClr val="tx2"/>
          </a:solidFill>
          <a:latin typeface="Arial" charset="0"/>
          <a:ea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Arial"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Picture 90" descr="ppt_bg.png"/>
          <p:cNvPicPr>
            <a:picLocks noChangeAspect="1"/>
          </p:cNvPicPr>
          <p:nvPr/>
        </p:nvPicPr>
        <p:blipFill>
          <a:blip r:embed="rId2"/>
          <a:stretch>
            <a:fillRect/>
          </a:stretch>
        </p:blipFill>
        <p:spPr>
          <a:xfrm>
            <a:off x="0" y="0"/>
            <a:ext cx="9144000" cy="6858000"/>
          </a:xfrm>
          <a:prstGeom prst="rect">
            <a:avLst/>
          </a:prstGeom>
        </p:spPr>
      </p:pic>
      <p:sp>
        <p:nvSpPr>
          <p:cNvPr id="166" name="Rectangle 165"/>
          <p:cNvSpPr/>
          <p:nvPr/>
        </p:nvSpPr>
        <p:spPr>
          <a:xfrm>
            <a:off x="2940050" y="2381250"/>
            <a:ext cx="3270250" cy="558800"/>
          </a:xfrm>
          <a:prstGeom prst="rect">
            <a:avLst/>
          </a:prstGeom>
          <a:solidFill>
            <a:srgbClr val="00B1B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aseline="0" dirty="0" smtClean="0">
                <a:solidFill>
                  <a:schemeClr val="bg1"/>
                </a:solidFill>
              </a:rPr>
              <a:t>Is the patient anaemic?</a:t>
            </a:r>
          </a:p>
          <a:p>
            <a:pPr algn="ctr"/>
            <a:r>
              <a:rPr lang="en-US" sz="1000" baseline="0" dirty="0" smtClean="0">
                <a:solidFill>
                  <a:schemeClr val="bg1"/>
                </a:solidFill>
              </a:rPr>
              <a:t>Hb &lt;130 g/L (male) or</a:t>
            </a:r>
          </a:p>
          <a:p>
            <a:pPr algn="ctr"/>
            <a:r>
              <a:rPr lang="en-US" sz="1000" baseline="0" dirty="0" smtClean="0">
                <a:solidFill>
                  <a:schemeClr val="bg1"/>
                </a:solidFill>
              </a:rPr>
              <a:t>Hb &lt;120 g/L (female)</a:t>
            </a:r>
          </a:p>
        </p:txBody>
      </p:sp>
      <p:sp>
        <p:nvSpPr>
          <p:cNvPr id="2055" name="AutoShape 54"/>
          <p:cNvSpPr>
            <a:spLocks noChangeArrowheads="1"/>
          </p:cNvSpPr>
          <p:nvPr/>
        </p:nvSpPr>
        <p:spPr bwMode="auto">
          <a:xfrm>
            <a:off x="2921000" y="1416050"/>
            <a:ext cx="3289300" cy="819150"/>
          </a:xfrm>
          <a:prstGeom prst="roundRect">
            <a:avLst>
              <a:gd name="adj" fmla="val 16667"/>
            </a:avLst>
          </a:prstGeom>
          <a:solidFill>
            <a:srgbClr val="D0EBEB"/>
          </a:solidFill>
          <a:ln w="3175">
            <a:solidFill>
              <a:srgbClr val="00B1B0"/>
            </a:solidFill>
            <a:round/>
            <a:headEnd/>
            <a:tailEnd/>
          </a:ln>
        </p:spPr>
        <p:txBody>
          <a:bodyPr wrap="none" numCol="1" anchor="ctr">
            <a:prstTxWarp prst="textNoShape">
              <a:avLst/>
            </a:prstTxWarp>
          </a:bodyPr>
          <a:lstStyle/>
          <a:p>
            <a:pPr algn="ctr"/>
            <a:r>
              <a:rPr lang="en-US" sz="1000" b="1" baseline="0" dirty="0" smtClean="0"/>
              <a:t>Preoperative tests</a:t>
            </a:r>
          </a:p>
          <a:p>
            <a:pPr algn="ctr"/>
            <a:r>
              <a:rPr lang="en-US" sz="1000" baseline="0" dirty="0" smtClean="0"/>
              <a:t>• Full blood count</a:t>
            </a:r>
          </a:p>
          <a:p>
            <a:pPr algn="ctr"/>
            <a:r>
              <a:rPr lang="en-US" sz="1000" baseline="0" dirty="0" smtClean="0"/>
              <a:t>• Iron studies</a:t>
            </a:r>
            <a:r>
              <a:rPr lang="en-US" sz="1000" baseline="30000" dirty="0" smtClean="0"/>
              <a:t>2</a:t>
            </a:r>
            <a:r>
              <a:rPr lang="en-US" sz="1000" baseline="0" dirty="0" smtClean="0"/>
              <a:t> including ferritin </a:t>
            </a:r>
          </a:p>
          <a:p>
            <a:pPr algn="ctr"/>
            <a:r>
              <a:rPr lang="en-US" sz="1000" baseline="0" dirty="0" smtClean="0"/>
              <a:t>• CRP and renal function</a:t>
            </a:r>
            <a:endParaRPr lang="en-AU" sz="1000" baseline="0" dirty="0"/>
          </a:p>
        </p:txBody>
      </p:sp>
      <p:sp>
        <p:nvSpPr>
          <p:cNvPr id="2059" name="Rectangle 2"/>
          <p:cNvSpPr>
            <a:spLocks noChangeArrowheads="1"/>
          </p:cNvSpPr>
          <p:nvPr/>
        </p:nvSpPr>
        <p:spPr bwMode="auto">
          <a:xfrm>
            <a:off x="533400" y="152400"/>
            <a:ext cx="7696200" cy="325438"/>
          </a:xfrm>
          <a:prstGeom prst="rect">
            <a:avLst/>
          </a:prstGeom>
          <a:noFill/>
          <a:ln w="9525">
            <a:noFill/>
            <a:miter lim="800000"/>
            <a:headEnd/>
            <a:tailEnd/>
          </a:ln>
        </p:spPr>
        <p:txBody>
          <a:bodyPr wrap="none" anchor="ctr">
            <a:prstTxWarp prst="textNoShape">
              <a:avLst/>
            </a:prstTxWarp>
          </a:bodyPr>
          <a:lstStyle/>
          <a:p>
            <a:pPr algn="ctr"/>
            <a:r>
              <a:rPr lang="en-US" b="1" baseline="0" dirty="0" smtClean="0">
                <a:solidFill>
                  <a:schemeClr val="bg1"/>
                </a:solidFill>
              </a:rPr>
              <a:t>Preoperative haemoglobin assessment and optimisation template</a:t>
            </a:r>
            <a:endParaRPr lang="en-US" b="1" baseline="30000" dirty="0">
              <a:solidFill>
                <a:schemeClr val="bg1"/>
              </a:solidFill>
            </a:endParaRPr>
          </a:p>
        </p:txBody>
      </p:sp>
      <p:sp>
        <p:nvSpPr>
          <p:cNvPr id="2071" name="Rectangle 27"/>
          <p:cNvSpPr>
            <a:spLocks noChangeArrowheads="1"/>
          </p:cNvSpPr>
          <p:nvPr/>
        </p:nvSpPr>
        <p:spPr bwMode="auto">
          <a:xfrm>
            <a:off x="304800" y="742950"/>
            <a:ext cx="8610600" cy="552450"/>
          </a:xfrm>
          <a:prstGeom prst="rect">
            <a:avLst/>
          </a:prstGeom>
          <a:noFill/>
          <a:ln w="25400">
            <a:noFill/>
            <a:miter lim="800000"/>
            <a:headEnd/>
            <a:tailEnd/>
          </a:ln>
        </p:spPr>
        <p:txBody>
          <a:bodyPr wrap="square" anchor="ctr">
            <a:prstTxWarp prst="textNoShape">
              <a:avLst/>
            </a:prstTxWarp>
          </a:bodyPr>
          <a:lstStyle/>
          <a:p>
            <a:pPr>
              <a:spcAft>
                <a:spcPts val="600"/>
              </a:spcAft>
            </a:pPr>
            <a:r>
              <a:rPr lang="en-US" sz="900" b="1" baseline="0" dirty="0" smtClean="0">
                <a:solidFill>
                  <a:srgbClr val="4D4D4D"/>
                </a:solidFill>
              </a:rPr>
              <a:t>This template</a:t>
            </a:r>
            <a:r>
              <a:rPr lang="en-US" sz="900" b="1" baseline="30000" dirty="0" smtClean="0">
                <a:solidFill>
                  <a:srgbClr val="4D4D4D"/>
                </a:solidFill>
              </a:rPr>
              <a:t>1</a:t>
            </a:r>
            <a:r>
              <a:rPr lang="en-US" sz="900" b="1" baseline="0" dirty="0" smtClean="0">
                <a:solidFill>
                  <a:srgbClr val="4D4D4D"/>
                </a:solidFill>
              </a:rPr>
              <a:t> is for patients undergoing procedures in which substantial blood loss is anticipated such as cardiac surgery, major orthopaedic, vascular and general surgery. Specific details, including reference ranges and therapies, may need adaptation for local needs, expertise or patient groups. </a:t>
            </a:r>
            <a:endParaRPr lang="en-AU" sz="900" baseline="0" dirty="0">
              <a:solidFill>
                <a:srgbClr val="4D4D4D"/>
              </a:solidFill>
            </a:endParaRPr>
          </a:p>
        </p:txBody>
      </p:sp>
      <p:sp>
        <p:nvSpPr>
          <p:cNvPr id="41" name="AutoShape 54"/>
          <p:cNvSpPr>
            <a:spLocks noChangeArrowheads="1"/>
          </p:cNvSpPr>
          <p:nvPr/>
        </p:nvSpPr>
        <p:spPr bwMode="auto">
          <a:xfrm>
            <a:off x="2603500" y="3479800"/>
            <a:ext cx="1758950" cy="254000"/>
          </a:xfrm>
          <a:prstGeom prst="roundRect">
            <a:avLst>
              <a:gd name="adj" fmla="val 16667"/>
            </a:avLst>
          </a:prstGeom>
          <a:solidFill>
            <a:srgbClr val="D0EBEB"/>
          </a:solidFill>
          <a:ln w="3175">
            <a:solidFill>
              <a:srgbClr val="00B1B0"/>
            </a:solidFill>
            <a:round/>
            <a:headEnd/>
            <a:tailEnd/>
          </a:ln>
        </p:spPr>
        <p:txBody>
          <a:bodyPr vert="horz" wrap="none" numCol="1" anchor="ctr">
            <a:prstTxWarp prst="textNoShape">
              <a:avLst/>
            </a:prstTxWarp>
          </a:bodyPr>
          <a:lstStyle/>
          <a:p>
            <a:pPr algn="ctr"/>
            <a:r>
              <a:rPr lang="en-US" sz="1000" baseline="0" dirty="0" smtClean="0"/>
              <a:t>Ferritin  &lt;30 mcg/L</a:t>
            </a:r>
            <a:r>
              <a:rPr lang="en-US" sz="1000" baseline="30000" dirty="0" smtClean="0"/>
              <a:t>2,3</a:t>
            </a:r>
            <a:r>
              <a:rPr lang="en-US" sz="1000" baseline="0" dirty="0" smtClean="0"/>
              <a:t> </a:t>
            </a:r>
            <a:endParaRPr lang="en-US" sz="1000" baseline="0" dirty="0"/>
          </a:p>
        </p:txBody>
      </p:sp>
      <p:cxnSp>
        <p:nvCxnSpPr>
          <p:cNvPr id="93" name="Straight Connector 92"/>
          <p:cNvCxnSpPr/>
          <p:nvPr/>
        </p:nvCxnSpPr>
        <p:spPr>
          <a:xfrm rot="5400000">
            <a:off x="4479925" y="231457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1003300" y="3086100"/>
            <a:ext cx="584200" cy="254000"/>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sz="1200" baseline="0" dirty="0" smtClean="0"/>
              <a:t>NO</a:t>
            </a:r>
            <a:endParaRPr lang="en-US" sz="1200" baseline="0" dirty="0"/>
          </a:p>
        </p:txBody>
      </p:sp>
      <p:sp>
        <p:nvSpPr>
          <p:cNvPr id="48" name="Rectangle 47"/>
          <p:cNvSpPr/>
          <p:nvPr/>
        </p:nvSpPr>
        <p:spPr>
          <a:xfrm>
            <a:off x="5378450" y="3086100"/>
            <a:ext cx="577850" cy="254000"/>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sz="1200" baseline="0" dirty="0" smtClean="0"/>
              <a:t>YES</a:t>
            </a:r>
            <a:endParaRPr lang="en-US" sz="1200" baseline="0" dirty="0"/>
          </a:p>
        </p:txBody>
      </p:sp>
      <p:sp>
        <p:nvSpPr>
          <p:cNvPr id="49" name="AutoShape 54"/>
          <p:cNvSpPr>
            <a:spLocks noChangeArrowheads="1"/>
          </p:cNvSpPr>
          <p:nvPr/>
        </p:nvSpPr>
        <p:spPr bwMode="auto">
          <a:xfrm>
            <a:off x="6965950" y="3479800"/>
            <a:ext cx="1752600" cy="247650"/>
          </a:xfrm>
          <a:prstGeom prst="roundRect">
            <a:avLst>
              <a:gd name="adj" fmla="val 16667"/>
            </a:avLst>
          </a:prstGeom>
          <a:solidFill>
            <a:srgbClr val="D0EBEB"/>
          </a:solidFill>
          <a:ln w="3175">
            <a:solidFill>
              <a:srgbClr val="00B1B0"/>
            </a:solidFill>
            <a:round/>
            <a:headEnd/>
            <a:tailEnd/>
          </a:ln>
        </p:spPr>
        <p:txBody>
          <a:bodyPr vert="horz" wrap="none" numCol="1" anchor="ctr">
            <a:prstTxWarp prst="textNoShape">
              <a:avLst/>
            </a:prstTxWarp>
          </a:bodyPr>
          <a:lstStyle/>
          <a:p>
            <a:pPr algn="ctr"/>
            <a:r>
              <a:rPr lang="en-US" sz="1000" baseline="0" dirty="0" smtClean="0"/>
              <a:t> Ferritin &gt;100 mcg/L</a:t>
            </a:r>
            <a:endParaRPr lang="en-US" sz="1000" baseline="0" dirty="0"/>
          </a:p>
        </p:txBody>
      </p:sp>
      <p:sp>
        <p:nvSpPr>
          <p:cNvPr id="160" name="AutoShape 54"/>
          <p:cNvSpPr>
            <a:spLocks noChangeArrowheads="1"/>
          </p:cNvSpPr>
          <p:nvPr/>
        </p:nvSpPr>
        <p:spPr bwMode="auto">
          <a:xfrm>
            <a:off x="6965950" y="4667250"/>
            <a:ext cx="1758950" cy="1695450"/>
          </a:xfrm>
          <a:prstGeom prst="roundRect">
            <a:avLst>
              <a:gd name="adj" fmla="val 8427"/>
            </a:avLst>
          </a:prstGeom>
          <a:solidFill>
            <a:srgbClr val="D0EBEB"/>
          </a:solidFill>
          <a:ln w="3175">
            <a:solidFill>
              <a:srgbClr val="00B1B0"/>
            </a:solidFill>
            <a:round/>
            <a:headEnd/>
            <a:tailEnd/>
          </a:ln>
        </p:spPr>
        <p:txBody>
          <a:bodyPr wrap="square" lIns="38100" rIns="38100" numCol="1" anchor="t" anchorCtr="0">
            <a:prstTxWarp prst="textNoShape">
              <a:avLst/>
            </a:prstTxWarp>
          </a:bodyPr>
          <a:lstStyle/>
          <a:p>
            <a:pPr>
              <a:spcAft>
                <a:spcPts val="0"/>
              </a:spcAft>
            </a:pPr>
            <a:r>
              <a:rPr lang="en-US" sz="800" b="1" baseline="0" dirty="0" smtClean="0">
                <a:solidFill>
                  <a:srgbClr val="0084A9"/>
                </a:solidFill>
              </a:rPr>
              <a:t>Possible anaemia of chronic disease or inflammation, or other cause</a:t>
            </a:r>
            <a:r>
              <a:rPr lang="en-US" sz="800" b="1" baseline="30000" dirty="0" smtClean="0">
                <a:solidFill>
                  <a:srgbClr val="0084A9"/>
                </a:solidFill>
              </a:rPr>
              <a:t>5</a:t>
            </a:r>
          </a:p>
          <a:p>
            <a:pPr marL="88900" indent="-88900">
              <a:spcBef>
                <a:spcPts val="100"/>
              </a:spcBef>
              <a:spcAft>
                <a:spcPts val="0"/>
              </a:spcAft>
              <a:buFont typeface="Arial"/>
              <a:buChar char="•"/>
            </a:pPr>
            <a:r>
              <a:rPr lang="en-US" sz="800" baseline="0" dirty="0" smtClean="0"/>
              <a:t>Consider clinical context</a:t>
            </a:r>
          </a:p>
          <a:p>
            <a:pPr marL="88900" indent="-88900">
              <a:spcBef>
                <a:spcPts val="100"/>
              </a:spcBef>
              <a:spcAft>
                <a:spcPts val="0"/>
              </a:spcAft>
              <a:buFont typeface="Arial"/>
              <a:buChar char="•"/>
            </a:pPr>
            <a:r>
              <a:rPr lang="en-US" sz="800" baseline="0" dirty="0" smtClean="0"/>
              <a:t>Review renal function, MCV/</a:t>
            </a:r>
            <a:r>
              <a:rPr lang="en-US" sz="800" baseline="0" dirty="0" err="1" smtClean="0"/>
              <a:t>MCH</a:t>
            </a:r>
            <a:r>
              <a:rPr lang="en-US" sz="800" baseline="0" dirty="0" smtClean="0"/>
              <a:t> and blood film</a:t>
            </a:r>
          </a:p>
          <a:p>
            <a:pPr marL="88900" indent="-88900">
              <a:spcBef>
                <a:spcPts val="100"/>
              </a:spcBef>
              <a:spcAft>
                <a:spcPts val="0"/>
              </a:spcAft>
              <a:buFont typeface="Arial"/>
              <a:buChar char="•"/>
            </a:pPr>
            <a:r>
              <a:rPr lang="en-US" sz="800" baseline="0" dirty="0" smtClean="0"/>
              <a:t>Check B12/</a:t>
            </a:r>
            <a:r>
              <a:rPr lang="en-US" sz="800" baseline="0" dirty="0" err="1" smtClean="0"/>
              <a:t>folate</a:t>
            </a:r>
            <a:r>
              <a:rPr lang="en-US" sz="800" baseline="0" dirty="0" smtClean="0"/>
              <a:t> levels and reticulocyte count</a:t>
            </a:r>
          </a:p>
          <a:p>
            <a:pPr marL="88900" indent="-88900">
              <a:spcBef>
                <a:spcPts val="100"/>
              </a:spcBef>
              <a:spcAft>
                <a:spcPts val="0"/>
              </a:spcAft>
              <a:buFont typeface="Arial"/>
              <a:buChar char="•"/>
            </a:pPr>
            <a:r>
              <a:rPr lang="en-US" sz="800" baseline="0" dirty="0" smtClean="0"/>
              <a:t>Check liver and thyroid function</a:t>
            </a:r>
          </a:p>
          <a:p>
            <a:pPr marL="88900" indent="-88900">
              <a:spcBef>
                <a:spcPts val="100"/>
              </a:spcBef>
              <a:spcAft>
                <a:spcPts val="0"/>
              </a:spcAft>
              <a:buFont typeface="Arial"/>
              <a:buChar char="•"/>
            </a:pPr>
            <a:r>
              <a:rPr lang="en-US" sz="800" baseline="0" dirty="0" smtClean="0"/>
              <a:t>Seek haematology advice or, in the presence of chronic kidney disease, renal advice</a:t>
            </a:r>
          </a:p>
        </p:txBody>
      </p:sp>
      <p:cxnSp>
        <p:nvCxnSpPr>
          <p:cNvPr id="39" name="Straight Connector 38"/>
          <p:cNvCxnSpPr/>
          <p:nvPr/>
        </p:nvCxnSpPr>
        <p:spPr>
          <a:xfrm rot="5400000">
            <a:off x="5578475" y="301942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rot="5400000">
            <a:off x="5578475" y="341312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rot="5400000">
            <a:off x="5578475" y="380682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rot="5400000">
            <a:off x="5273675" y="420687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rot="5400000">
            <a:off x="5273675" y="458787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rot="5400000">
            <a:off x="5902325" y="420687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rot="5400000">
            <a:off x="7358459" y="4197747"/>
            <a:ext cx="953294"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rot="5400000">
            <a:off x="2996009" y="4204097"/>
            <a:ext cx="940594"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rot="5400000">
            <a:off x="627459" y="4007247"/>
            <a:ext cx="1334294"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3" name="Shape 62"/>
          <p:cNvCxnSpPr>
            <a:stCxn id="48" idx="1"/>
          </p:cNvCxnSpPr>
          <p:nvPr/>
        </p:nvCxnSpPr>
        <p:spPr>
          <a:xfrm rot="10800000" flipV="1">
            <a:off x="3463928" y="3213100"/>
            <a:ext cx="1914523" cy="266700"/>
          </a:xfrm>
          <a:prstGeom prst="bentConnector3">
            <a:avLst>
              <a:gd name="adj1" fmla="val 100083"/>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7" name="Shape 76"/>
          <p:cNvCxnSpPr>
            <a:stCxn id="166" idx="1"/>
          </p:cNvCxnSpPr>
          <p:nvPr/>
        </p:nvCxnSpPr>
        <p:spPr>
          <a:xfrm rot="10800000" flipV="1">
            <a:off x="1298578" y="2660650"/>
            <a:ext cx="1641473" cy="431800"/>
          </a:xfrm>
          <a:prstGeom prst="bentConnector3">
            <a:avLst>
              <a:gd name="adj1" fmla="val 100290"/>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2" name="Shape 81"/>
          <p:cNvCxnSpPr>
            <a:stCxn id="48" idx="3"/>
            <a:endCxn id="49" idx="0"/>
          </p:cNvCxnSpPr>
          <p:nvPr/>
        </p:nvCxnSpPr>
        <p:spPr>
          <a:xfrm>
            <a:off x="5956300" y="3213100"/>
            <a:ext cx="1885950" cy="266700"/>
          </a:xfrm>
          <a:prstGeom prst="bentConnector2">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a:stCxn id="58" idx="3"/>
          </p:cNvCxnSpPr>
          <p:nvPr/>
        </p:nvCxnSpPr>
        <p:spPr>
          <a:xfrm>
            <a:off x="6203950" y="4400550"/>
            <a:ext cx="1631950" cy="1588"/>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8" name="AutoShape 54"/>
          <p:cNvSpPr>
            <a:spLocks noChangeArrowheads="1"/>
          </p:cNvSpPr>
          <p:nvPr/>
        </p:nvSpPr>
        <p:spPr bwMode="auto">
          <a:xfrm>
            <a:off x="4775200" y="4667250"/>
            <a:ext cx="1758950" cy="1695450"/>
          </a:xfrm>
          <a:prstGeom prst="roundRect">
            <a:avLst>
              <a:gd name="adj" fmla="val 8427"/>
            </a:avLst>
          </a:prstGeom>
          <a:solidFill>
            <a:srgbClr val="D0EBEB"/>
          </a:solidFill>
          <a:ln w="3175">
            <a:solidFill>
              <a:srgbClr val="00B1B0"/>
            </a:solidFill>
            <a:round/>
            <a:headEnd/>
            <a:tailEnd/>
          </a:ln>
        </p:spPr>
        <p:txBody>
          <a:bodyPr wrap="square" lIns="38100" rIns="38100" numCol="1" anchor="t" anchorCtr="0">
            <a:prstTxWarp prst="textNoShape">
              <a:avLst/>
            </a:prstTxWarp>
          </a:bodyPr>
          <a:lstStyle/>
          <a:p>
            <a:pPr>
              <a:spcAft>
                <a:spcPts val="0"/>
              </a:spcAft>
            </a:pPr>
            <a:r>
              <a:rPr lang="en-US" sz="800" b="1" baseline="0" dirty="0" smtClean="0">
                <a:solidFill>
                  <a:srgbClr val="0084A9"/>
                </a:solidFill>
              </a:rPr>
              <a:t>Possible iron deficiency</a:t>
            </a:r>
          </a:p>
          <a:p>
            <a:pPr marL="88900" indent="-88900">
              <a:spcBef>
                <a:spcPts val="100"/>
              </a:spcBef>
              <a:spcAft>
                <a:spcPts val="0"/>
              </a:spcAft>
              <a:buFont typeface="Arial"/>
              <a:buChar char="•"/>
            </a:pPr>
            <a:r>
              <a:rPr lang="en-US" sz="800" baseline="0" dirty="0" smtClean="0"/>
              <a:t>Consider clinical context</a:t>
            </a:r>
          </a:p>
          <a:p>
            <a:pPr marL="88900" indent="-88900">
              <a:spcBef>
                <a:spcPts val="100"/>
              </a:spcBef>
              <a:spcAft>
                <a:spcPts val="0"/>
              </a:spcAft>
              <a:buFont typeface="Arial"/>
              <a:buChar char="•"/>
            </a:pPr>
            <a:r>
              <a:rPr lang="en-US" sz="800" baseline="0" dirty="0" smtClean="0"/>
              <a:t>Consider haematology advice or, in the presence of chronic kidney disease, renal advice</a:t>
            </a:r>
          </a:p>
          <a:p>
            <a:pPr marL="88900" indent="-88900">
              <a:spcBef>
                <a:spcPts val="100"/>
              </a:spcBef>
              <a:spcAft>
                <a:spcPts val="0"/>
              </a:spcAft>
              <a:buFont typeface="Arial"/>
              <a:buChar char="•"/>
            </a:pPr>
            <a:r>
              <a:rPr lang="en-US" sz="800" baseline="0" dirty="0" smtClean="0"/>
              <a:t>Discuss with gastroenterologist regarding GI investigations and their timing in relation to surgery</a:t>
            </a:r>
            <a:r>
              <a:rPr lang="en-US" sz="800" baseline="30000" dirty="0" smtClean="0"/>
              <a:t>3</a:t>
            </a:r>
          </a:p>
          <a:p>
            <a:pPr marL="88900" indent="-88900">
              <a:spcBef>
                <a:spcPts val="100"/>
              </a:spcBef>
              <a:spcAft>
                <a:spcPts val="0"/>
              </a:spcAft>
              <a:buFont typeface="Arial"/>
              <a:buChar char="•"/>
            </a:pPr>
            <a:r>
              <a:rPr lang="en-US" sz="800" baseline="0" dirty="0" smtClean="0"/>
              <a:t>Commence iron therapy</a:t>
            </a:r>
            <a:r>
              <a:rPr lang="en-US" sz="800" baseline="30000" dirty="0" smtClean="0"/>
              <a:t>#</a:t>
            </a:r>
          </a:p>
        </p:txBody>
      </p:sp>
      <p:sp>
        <p:nvSpPr>
          <p:cNvPr id="89" name="AutoShape 54"/>
          <p:cNvSpPr>
            <a:spLocks noChangeArrowheads="1"/>
          </p:cNvSpPr>
          <p:nvPr/>
        </p:nvSpPr>
        <p:spPr bwMode="auto">
          <a:xfrm>
            <a:off x="2590800" y="4667250"/>
            <a:ext cx="1758950" cy="1695450"/>
          </a:xfrm>
          <a:prstGeom prst="roundRect">
            <a:avLst>
              <a:gd name="adj" fmla="val 8427"/>
            </a:avLst>
          </a:prstGeom>
          <a:solidFill>
            <a:srgbClr val="D0EBEB"/>
          </a:solidFill>
          <a:ln w="3175">
            <a:solidFill>
              <a:srgbClr val="00B1B0"/>
            </a:solidFill>
            <a:round/>
            <a:headEnd/>
            <a:tailEnd/>
          </a:ln>
        </p:spPr>
        <p:txBody>
          <a:bodyPr wrap="square" lIns="38100" rIns="38100" numCol="1" anchor="t" anchorCtr="0">
            <a:prstTxWarp prst="textNoShape">
              <a:avLst/>
            </a:prstTxWarp>
          </a:bodyPr>
          <a:lstStyle/>
          <a:p>
            <a:pPr>
              <a:spcAft>
                <a:spcPts val="0"/>
              </a:spcAft>
            </a:pPr>
            <a:r>
              <a:rPr lang="en-US" sz="800" b="1" baseline="0" dirty="0" smtClean="0">
                <a:solidFill>
                  <a:srgbClr val="0084A9"/>
                </a:solidFill>
              </a:rPr>
              <a:t>Iron deficiency anaemia</a:t>
            </a:r>
          </a:p>
          <a:p>
            <a:pPr marL="88900" indent="-88900">
              <a:spcBef>
                <a:spcPts val="100"/>
              </a:spcBef>
              <a:spcAft>
                <a:spcPts val="0"/>
              </a:spcAft>
              <a:buFont typeface="Arial"/>
              <a:buChar char="•"/>
            </a:pPr>
            <a:r>
              <a:rPr lang="en-US" sz="800" baseline="0" dirty="0" smtClean="0"/>
              <a:t>Evaluate possible causes based on clinical findings</a:t>
            </a:r>
          </a:p>
          <a:p>
            <a:pPr marL="88900" indent="-88900">
              <a:spcBef>
                <a:spcPts val="100"/>
              </a:spcBef>
              <a:spcAft>
                <a:spcPts val="0"/>
              </a:spcAft>
              <a:buFont typeface="Arial"/>
              <a:buChar char="•"/>
            </a:pPr>
            <a:r>
              <a:rPr lang="en-US" sz="800" baseline="0" dirty="0" smtClean="0"/>
              <a:t>Discuss with gastroenterologist regarding GI investigations and their timing in relation to surgery</a:t>
            </a:r>
            <a:r>
              <a:rPr lang="en-US" sz="800" baseline="30000" dirty="0" smtClean="0"/>
              <a:t>3</a:t>
            </a:r>
          </a:p>
          <a:p>
            <a:pPr marL="88900" indent="-88900">
              <a:spcBef>
                <a:spcPts val="100"/>
              </a:spcBef>
              <a:spcAft>
                <a:spcPts val="0"/>
              </a:spcAft>
              <a:buFont typeface="Arial"/>
              <a:buChar char="•"/>
            </a:pPr>
            <a:r>
              <a:rPr lang="en-US" sz="800" baseline="0" dirty="0" smtClean="0"/>
              <a:t>Commence iron therapy</a:t>
            </a:r>
            <a:r>
              <a:rPr lang="en-US" sz="800" baseline="30000" dirty="0" smtClean="0"/>
              <a:t>#</a:t>
            </a:r>
          </a:p>
        </p:txBody>
      </p:sp>
      <p:sp>
        <p:nvSpPr>
          <p:cNvPr id="90" name="AutoShape 54"/>
          <p:cNvSpPr>
            <a:spLocks noChangeArrowheads="1"/>
          </p:cNvSpPr>
          <p:nvPr/>
        </p:nvSpPr>
        <p:spPr bwMode="auto">
          <a:xfrm>
            <a:off x="400050" y="4667250"/>
            <a:ext cx="1758950" cy="1695450"/>
          </a:xfrm>
          <a:prstGeom prst="roundRect">
            <a:avLst>
              <a:gd name="adj" fmla="val 8427"/>
            </a:avLst>
          </a:prstGeom>
          <a:solidFill>
            <a:srgbClr val="D0EBEB"/>
          </a:solidFill>
          <a:ln w="3175">
            <a:solidFill>
              <a:srgbClr val="00B1B0"/>
            </a:solidFill>
            <a:round/>
            <a:headEnd/>
            <a:tailEnd/>
          </a:ln>
        </p:spPr>
        <p:txBody>
          <a:bodyPr wrap="square" lIns="38100" rIns="38100" numCol="1" anchor="t" anchorCtr="0">
            <a:prstTxWarp prst="textNoShape">
              <a:avLst/>
            </a:prstTxWarp>
          </a:bodyPr>
          <a:lstStyle/>
          <a:p>
            <a:pPr>
              <a:spcAft>
                <a:spcPts val="0"/>
              </a:spcAft>
            </a:pPr>
            <a:r>
              <a:rPr lang="en-US" sz="800" b="1" baseline="0" dirty="0" smtClean="0">
                <a:solidFill>
                  <a:srgbClr val="0084A9"/>
                </a:solidFill>
              </a:rPr>
              <a:t>No anaemia: ferritin </a:t>
            </a:r>
            <a:br>
              <a:rPr lang="en-US" sz="800" b="1" baseline="0" dirty="0" smtClean="0">
                <a:solidFill>
                  <a:srgbClr val="0084A9"/>
                </a:solidFill>
              </a:rPr>
            </a:br>
            <a:r>
              <a:rPr lang="en-US" sz="800" b="1" baseline="0" dirty="0" smtClean="0">
                <a:solidFill>
                  <a:srgbClr val="0084A9"/>
                </a:solidFill>
              </a:rPr>
              <a:t>&lt;100 mcg/L</a:t>
            </a:r>
          </a:p>
          <a:p>
            <a:pPr marL="88900" indent="-88900">
              <a:spcBef>
                <a:spcPts val="100"/>
              </a:spcBef>
              <a:spcAft>
                <a:spcPts val="0"/>
              </a:spcAft>
              <a:buFont typeface="Arial"/>
              <a:buChar char="•"/>
            </a:pPr>
            <a:r>
              <a:rPr lang="en-US" sz="800" baseline="0" dirty="0" smtClean="0"/>
              <a:t>Consider iron therapy</a:t>
            </a:r>
            <a:r>
              <a:rPr lang="en-US" sz="800" baseline="30000" dirty="0" smtClean="0"/>
              <a:t>#</a:t>
            </a:r>
            <a:r>
              <a:rPr lang="en-US" sz="800" baseline="0" dirty="0" smtClean="0"/>
              <a:t> if anticipated postoperative Hb decrease is ≥30 g/L</a:t>
            </a:r>
          </a:p>
          <a:p>
            <a:pPr marL="88900" indent="-88900">
              <a:spcBef>
                <a:spcPts val="100"/>
              </a:spcBef>
              <a:spcAft>
                <a:spcPts val="0"/>
              </a:spcAft>
              <a:buFont typeface="Arial"/>
              <a:buChar char="•"/>
            </a:pPr>
            <a:r>
              <a:rPr lang="en-US" sz="800" baseline="0" dirty="0" smtClean="0"/>
              <a:t>Determine cause and need for GI investigations if ferritin is suggestive of iron deficiency &lt;30 mcg/L</a:t>
            </a:r>
            <a:r>
              <a:rPr lang="en-US" sz="800" baseline="30000" dirty="0" smtClean="0"/>
              <a:t>2,3</a:t>
            </a:r>
          </a:p>
        </p:txBody>
      </p:sp>
      <p:sp>
        <p:nvSpPr>
          <p:cNvPr id="57" name="Rectangle 56"/>
          <p:cNvSpPr/>
          <p:nvPr/>
        </p:nvSpPr>
        <p:spPr>
          <a:xfrm>
            <a:off x="5118100" y="4273550"/>
            <a:ext cx="463550" cy="254000"/>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sz="900" baseline="0" smtClean="0"/>
              <a:t>Raised</a:t>
            </a:r>
            <a:endParaRPr lang="en-US" sz="900" baseline="0"/>
          </a:p>
        </p:txBody>
      </p:sp>
      <p:sp>
        <p:nvSpPr>
          <p:cNvPr id="58" name="Rectangle 57"/>
          <p:cNvSpPr/>
          <p:nvPr/>
        </p:nvSpPr>
        <p:spPr>
          <a:xfrm>
            <a:off x="5753100" y="4273550"/>
            <a:ext cx="450850" cy="254000"/>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sz="900" baseline="0" smtClean="0"/>
              <a:t>Normal</a:t>
            </a:r>
            <a:endParaRPr lang="en-US" sz="900" baseline="0"/>
          </a:p>
        </p:txBody>
      </p:sp>
      <p:sp>
        <p:nvSpPr>
          <p:cNvPr id="167" name="Rectangle 166"/>
          <p:cNvSpPr/>
          <p:nvPr/>
        </p:nvSpPr>
        <p:spPr>
          <a:xfrm>
            <a:off x="5118100" y="3879850"/>
            <a:ext cx="1092200" cy="247650"/>
          </a:xfrm>
          <a:prstGeom prst="rect">
            <a:avLst/>
          </a:prstGeom>
          <a:solidFill>
            <a:srgbClr val="00B1B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aseline="0" smtClean="0"/>
              <a:t>CRP</a:t>
            </a:r>
            <a:r>
              <a:rPr lang="en-US" sz="1000" baseline="30000" smtClean="0"/>
              <a:t>4</a:t>
            </a:r>
            <a:endParaRPr lang="en-US" sz="1000" baseline="30000"/>
          </a:p>
        </p:txBody>
      </p:sp>
      <p:sp>
        <p:nvSpPr>
          <p:cNvPr id="50" name="AutoShape 54"/>
          <p:cNvSpPr>
            <a:spLocks noChangeArrowheads="1"/>
          </p:cNvSpPr>
          <p:nvPr/>
        </p:nvSpPr>
        <p:spPr bwMode="auto">
          <a:xfrm>
            <a:off x="4787900" y="3479800"/>
            <a:ext cx="1771650" cy="247650"/>
          </a:xfrm>
          <a:prstGeom prst="roundRect">
            <a:avLst>
              <a:gd name="adj" fmla="val 16667"/>
            </a:avLst>
          </a:prstGeom>
          <a:solidFill>
            <a:srgbClr val="D0EBEB"/>
          </a:solidFill>
          <a:ln w="3175">
            <a:solidFill>
              <a:srgbClr val="00B1B0"/>
            </a:solidFill>
            <a:round/>
            <a:headEnd/>
            <a:tailEnd/>
          </a:ln>
        </p:spPr>
        <p:txBody>
          <a:bodyPr vert="horz" wrap="none" numCol="1" anchor="ctr">
            <a:prstTxWarp prst="textNoShape">
              <a:avLst/>
            </a:prstTxWarp>
          </a:bodyPr>
          <a:lstStyle/>
          <a:p>
            <a:pPr algn="ctr"/>
            <a:r>
              <a:rPr lang="en-US" sz="1000" baseline="0" dirty="0" smtClean="0"/>
              <a:t>Ferritin 30–100 mcg/L</a:t>
            </a:r>
            <a:r>
              <a:rPr lang="en-US" sz="1000" baseline="30000" dirty="0" smtClean="0"/>
              <a:t>2,3</a:t>
            </a:r>
            <a:endParaRPr lang="en-US" sz="1000" baseline="30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2" name="Picture 181" descr="ppt_bg.png"/>
          <p:cNvPicPr>
            <a:picLocks noChangeAspect="1"/>
          </p:cNvPicPr>
          <p:nvPr/>
        </p:nvPicPr>
        <p:blipFill>
          <a:blip r:embed="rId2"/>
          <a:stretch>
            <a:fillRect/>
          </a:stretch>
        </p:blipFill>
        <p:spPr>
          <a:xfrm>
            <a:off x="0" y="0"/>
            <a:ext cx="9144000" cy="6858000"/>
          </a:xfrm>
          <a:prstGeom prst="rect">
            <a:avLst/>
          </a:prstGeom>
        </p:spPr>
      </p:pic>
      <p:sp>
        <p:nvSpPr>
          <p:cNvPr id="2059" name="Rectangle 2"/>
          <p:cNvSpPr>
            <a:spLocks noChangeArrowheads="1"/>
          </p:cNvSpPr>
          <p:nvPr/>
        </p:nvSpPr>
        <p:spPr bwMode="auto">
          <a:xfrm>
            <a:off x="533400" y="152400"/>
            <a:ext cx="7696200" cy="325438"/>
          </a:xfrm>
          <a:prstGeom prst="rect">
            <a:avLst/>
          </a:prstGeom>
          <a:noFill/>
          <a:ln w="9525">
            <a:noFill/>
            <a:miter lim="800000"/>
            <a:headEnd/>
            <a:tailEnd/>
          </a:ln>
        </p:spPr>
        <p:txBody>
          <a:bodyPr wrap="none" anchor="ctr">
            <a:prstTxWarp prst="textNoShape">
              <a:avLst/>
            </a:prstTxWarp>
          </a:bodyPr>
          <a:lstStyle/>
          <a:p>
            <a:pPr algn="ctr"/>
            <a:r>
              <a:rPr lang="en-US" b="1" baseline="0" dirty="0" smtClean="0">
                <a:solidFill>
                  <a:schemeClr val="bg1"/>
                </a:solidFill>
              </a:rPr>
              <a:t>Preoperative haemoglobin assessment and optimisation template</a:t>
            </a:r>
            <a:endParaRPr lang="en-US" b="1" baseline="30000" dirty="0">
              <a:solidFill>
                <a:schemeClr val="bg1"/>
              </a:solidFill>
            </a:endParaRPr>
          </a:p>
        </p:txBody>
      </p:sp>
      <p:sp>
        <p:nvSpPr>
          <p:cNvPr id="35" name="TextBox 34"/>
          <p:cNvSpPr txBox="1"/>
          <p:nvPr/>
        </p:nvSpPr>
        <p:spPr>
          <a:xfrm>
            <a:off x="508000" y="1212850"/>
            <a:ext cx="3095625" cy="3277820"/>
          </a:xfrm>
          <a:prstGeom prst="rect">
            <a:avLst/>
          </a:prstGeom>
          <a:solidFill>
            <a:srgbClr val="D0EBEB"/>
          </a:solidFill>
          <a:ln>
            <a:noFill/>
          </a:ln>
        </p:spPr>
        <p:txBody>
          <a:bodyPr>
            <a:spAutoFit/>
          </a:bodyPr>
          <a:lstStyle/>
          <a:p>
            <a:r>
              <a:rPr lang="en-AU" sz="900" b="1" baseline="0" dirty="0" smtClean="0">
                <a:latin typeface="+mn-lt"/>
                <a:cs typeface="Arial" charset="0"/>
              </a:rPr>
              <a:t># Iron </a:t>
            </a:r>
            <a:r>
              <a:rPr lang="en-AU" sz="900" b="1" baseline="0" dirty="0">
                <a:latin typeface="+mn-lt"/>
                <a:cs typeface="Arial" charset="0"/>
              </a:rPr>
              <a:t>therapy </a:t>
            </a:r>
          </a:p>
          <a:p>
            <a:endParaRPr lang="en-AU" sz="900" baseline="0" dirty="0">
              <a:latin typeface="+mn-lt"/>
              <a:cs typeface="Arial" charset="0"/>
            </a:endParaRPr>
          </a:p>
          <a:p>
            <a:r>
              <a:rPr lang="en-AU" sz="900" b="1" baseline="0" dirty="0">
                <a:latin typeface="+mn-lt"/>
                <a:cs typeface="Arial" charset="0"/>
              </a:rPr>
              <a:t>Oral iron </a:t>
            </a:r>
            <a:r>
              <a:rPr lang="en-AU" sz="900" baseline="0" dirty="0">
                <a:latin typeface="+mn-lt"/>
                <a:cs typeface="Arial" charset="0"/>
              </a:rPr>
              <a:t>in divided daily </a:t>
            </a:r>
            <a:r>
              <a:rPr lang="en-AU" sz="900" baseline="0" dirty="0" smtClean="0">
                <a:latin typeface="+mn-lt"/>
                <a:cs typeface="Arial" charset="0"/>
              </a:rPr>
              <a:t>doses. </a:t>
            </a:r>
            <a:r>
              <a:rPr lang="en-AU" sz="900" baseline="0" dirty="0">
                <a:latin typeface="+mn-lt"/>
                <a:cs typeface="Arial" charset="0"/>
              </a:rPr>
              <a:t>Evaluate response after 1 month. Provide patient information material.</a:t>
            </a:r>
          </a:p>
          <a:p>
            <a:endParaRPr lang="en-AU" sz="900" baseline="0" dirty="0">
              <a:latin typeface="+mn-lt"/>
              <a:cs typeface="Arial" charset="0"/>
            </a:endParaRPr>
          </a:p>
          <a:p>
            <a:r>
              <a:rPr lang="en-AU" sz="900" b="1" baseline="0" dirty="0">
                <a:latin typeface="+mn-lt"/>
                <a:cs typeface="Arial" charset="0"/>
              </a:rPr>
              <a:t>IV iron </a:t>
            </a:r>
            <a:r>
              <a:rPr lang="en-AU" sz="900" baseline="0" dirty="0">
                <a:latin typeface="+mn-lt"/>
                <a:cs typeface="Arial" charset="0"/>
              </a:rPr>
              <a:t>if oral iron contraindicated, is not tolerated or effective; and consider if rapid iron repletion is clinically important (e.g. &lt;2 months to non deferrable surgery).</a:t>
            </a:r>
          </a:p>
          <a:p>
            <a:endParaRPr lang="en-AU" sz="900" baseline="0" dirty="0">
              <a:latin typeface="+mn-lt"/>
              <a:cs typeface="Arial" charset="0"/>
            </a:endParaRPr>
          </a:p>
          <a:p>
            <a:r>
              <a:rPr lang="en-AU" sz="900" b="1" baseline="0" dirty="0">
                <a:latin typeface="+mn-lt"/>
                <a:cs typeface="Arial" charset="0"/>
              </a:rPr>
              <a:t>NOTE: </a:t>
            </a:r>
            <a:r>
              <a:rPr lang="en-AU" sz="900" baseline="0" dirty="0">
                <a:latin typeface="+mn-lt"/>
                <a:cs typeface="Arial" charset="0"/>
              </a:rPr>
              <a:t>1 </a:t>
            </a:r>
            <a:r>
              <a:rPr lang="en-AU" sz="900" baseline="0" dirty="0" smtClean="0">
                <a:latin typeface="+mn-lt"/>
                <a:cs typeface="Arial" charset="0"/>
              </a:rPr>
              <a:t>mcg/L </a:t>
            </a:r>
            <a:r>
              <a:rPr lang="en-AU" sz="900" baseline="0" dirty="0">
                <a:latin typeface="+mn-lt"/>
                <a:cs typeface="Arial" charset="0"/>
              </a:rPr>
              <a:t>of ferritin is equivalent to 8</a:t>
            </a:r>
            <a:r>
              <a:rPr lang="en-AU" sz="900" baseline="0" dirty="0">
                <a:latin typeface="+mn-lt"/>
                <a:cs typeface="Arial" charset="0"/>
                <a:sym typeface="Symbol" pitchFamily="18" charset="2"/>
              </a:rPr>
              <a:t></a:t>
            </a:r>
            <a:r>
              <a:rPr lang="en-AU" sz="900" baseline="0" dirty="0">
                <a:latin typeface="+mn-lt"/>
                <a:cs typeface="Arial" charset="0"/>
              </a:rPr>
              <a:t>10 mg of storage iron. It will take approximately 165 mg of storage iron to reconstitute 10 g/L of </a:t>
            </a:r>
            <a:r>
              <a:rPr lang="en-AU" sz="900" baseline="0" dirty="0" err="1">
                <a:latin typeface="+mn-lt"/>
                <a:cs typeface="Arial" charset="0"/>
              </a:rPr>
              <a:t>Hb</a:t>
            </a:r>
            <a:r>
              <a:rPr lang="en-AU" sz="900" baseline="0" dirty="0">
                <a:latin typeface="+mn-lt"/>
                <a:cs typeface="Arial" charset="0"/>
              </a:rPr>
              <a:t> in a 70 kg adult. If preoperative ferritin is &lt;100 </a:t>
            </a:r>
            <a:r>
              <a:rPr lang="en-AU" sz="900" baseline="0" dirty="0" smtClean="0">
                <a:latin typeface="+mn-lt"/>
                <a:cs typeface="Arial" charset="0"/>
              </a:rPr>
              <a:t>mcg/L</a:t>
            </a:r>
            <a:r>
              <a:rPr lang="en-AU" sz="900" baseline="0" dirty="0">
                <a:latin typeface="+mn-lt"/>
                <a:cs typeface="Arial" charset="0"/>
              </a:rPr>
              <a:t>, blood loss resulting in a postoperative </a:t>
            </a:r>
            <a:r>
              <a:rPr lang="en-AU" sz="900" baseline="0" dirty="0" err="1">
                <a:latin typeface="+mn-lt"/>
                <a:cs typeface="Arial" charset="0"/>
              </a:rPr>
              <a:t>Hb</a:t>
            </a:r>
            <a:r>
              <a:rPr lang="en-AU" sz="900" baseline="0" dirty="0">
                <a:latin typeface="+mn-lt"/>
                <a:cs typeface="Arial" charset="0"/>
              </a:rPr>
              <a:t> drop of ≥30 g/L would deplete iron stores.</a:t>
            </a:r>
          </a:p>
          <a:p>
            <a:endParaRPr lang="en-AU" sz="900" baseline="0" dirty="0">
              <a:latin typeface="+mn-lt"/>
              <a:cs typeface="Arial" charset="0"/>
            </a:endParaRPr>
          </a:p>
          <a:p>
            <a:r>
              <a:rPr lang="en-AU" sz="900" baseline="0" dirty="0">
                <a:latin typeface="+mn-lt"/>
                <a:cs typeface="Arial" charset="0"/>
              </a:rPr>
              <a:t>In </a:t>
            </a:r>
            <a:r>
              <a:rPr lang="en-AU" sz="900" baseline="0" dirty="0" smtClean="0">
                <a:latin typeface="+mn-lt"/>
                <a:cs typeface="Arial" charset="0"/>
              </a:rPr>
              <a:t>patients </a:t>
            </a:r>
            <a:r>
              <a:rPr lang="en-AU" sz="900" baseline="0" dirty="0">
                <a:latin typeface="+mn-lt"/>
                <a:cs typeface="Arial" charset="0"/>
              </a:rPr>
              <a:t>not receiving </a:t>
            </a:r>
            <a:r>
              <a:rPr lang="en-AU" sz="900" baseline="0" dirty="0" smtClean="0">
                <a:latin typeface="+mn-lt"/>
                <a:cs typeface="Arial" charset="0"/>
              </a:rPr>
              <a:t>preoperative </a:t>
            </a:r>
            <a:r>
              <a:rPr lang="en-AU" sz="900" baseline="0" dirty="0">
                <a:latin typeface="+mn-lt"/>
                <a:cs typeface="Arial" charset="0"/>
              </a:rPr>
              <a:t>iron therapy, if unanticipated blood loss is encountered, </a:t>
            </a:r>
            <a:r>
              <a:rPr lang="en-AU" sz="900" baseline="0" dirty="0" smtClean="0">
                <a:latin typeface="+mn-lt"/>
                <a:cs typeface="Arial" charset="0"/>
              </a:rPr>
              <a:t>150 mg </a:t>
            </a:r>
            <a:r>
              <a:rPr lang="en-AU" sz="900" baseline="0" dirty="0">
                <a:latin typeface="+mn-lt"/>
                <a:cs typeface="Arial" charset="0"/>
              </a:rPr>
              <a:t>IV iron per </a:t>
            </a:r>
            <a:r>
              <a:rPr lang="en-AU" sz="900" baseline="0" dirty="0" smtClean="0">
                <a:latin typeface="+mn-lt"/>
                <a:cs typeface="Arial" charset="0"/>
              </a:rPr>
              <a:t>10g/L </a:t>
            </a:r>
            <a:r>
              <a:rPr lang="en-AU" sz="900" baseline="0" dirty="0" err="1">
                <a:latin typeface="+mn-lt"/>
                <a:cs typeface="Arial" charset="0"/>
              </a:rPr>
              <a:t>Hb</a:t>
            </a:r>
            <a:r>
              <a:rPr lang="en-AU" sz="900" baseline="0" dirty="0">
                <a:latin typeface="+mn-lt"/>
                <a:cs typeface="Arial" charset="0"/>
              </a:rPr>
              <a:t> drop may be given to compensate for bleeding related iron loss (</a:t>
            </a:r>
            <a:r>
              <a:rPr lang="en-AU" sz="900" baseline="0" dirty="0" smtClean="0">
                <a:latin typeface="+mn-lt"/>
                <a:cs typeface="Arial" charset="0"/>
              </a:rPr>
              <a:t>1 ml </a:t>
            </a:r>
            <a:r>
              <a:rPr lang="en-AU" sz="900" baseline="0" dirty="0">
                <a:latin typeface="+mn-lt"/>
                <a:cs typeface="Arial" charset="0"/>
              </a:rPr>
              <a:t>blood contains ~</a:t>
            </a:r>
            <a:r>
              <a:rPr lang="en-AU" sz="900" baseline="0" dirty="0" smtClean="0">
                <a:latin typeface="+mn-lt"/>
                <a:cs typeface="Arial" charset="0"/>
              </a:rPr>
              <a:t>0.5 mg  </a:t>
            </a:r>
            <a:r>
              <a:rPr lang="en-AU" sz="900" baseline="0" dirty="0">
                <a:latin typeface="+mn-lt"/>
                <a:cs typeface="Arial" charset="0"/>
              </a:rPr>
              <a:t>elemental iron) </a:t>
            </a:r>
          </a:p>
          <a:p>
            <a:endParaRPr lang="en-AU" sz="900" baseline="0" dirty="0">
              <a:latin typeface="+mn-lt"/>
              <a:cs typeface="Arial" charset="0"/>
            </a:endParaRPr>
          </a:p>
          <a:p>
            <a:endParaRPr lang="en-AU" sz="900" baseline="0" dirty="0">
              <a:latin typeface="+mn-lt"/>
              <a:cs typeface="Arial" charset="0"/>
            </a:endParaRPr>
          </a:p>
        </p:txBody>
      </p:sp>
      <p:sp>
        <p:nvSpPr>
          <p:cNvPr id="36" name="TextBox 35"/>
          <p:cNvSpPr txBox="1"/>
          <p:nvPr/>
        </p:nvSpPr>
        <p:spPr>
          <a:xfrm>
            <a:off x="501651" y="4724400"/>
            <a:ext cx="3117850" cy="1061829"/>
          </a:xfrm>
          <a:prstGeom prst="rect">
            <a:avLst/>
          </a:prstGeom>
          <a:solidFill>
            <a:schemeClr val="bg1">
              <a:lumMod val="95000"/>
            </a:schemeClr>
          </a:solidFill>
          <a:ln>
            <a:solidFill>
              <a:srgbClr val="000000"/>
            </a:solidFill>
          </a:ln>
        </p:spPr>
        <p:txBody>
          <a:bodyPr wrap="square" lIns="36000" rIns="36000">
            <a:spAutoFit/>
          </a:bodyPr>
          <a:lstStyle/>
          <a:p>
            <a:r>
              <a:rPr lang="en-AU" sz="900" b="1" baseline="0">
                <a:latin typeface="Arial"/>
                <a:cs typeface="Arial"/>
              </a:rPr>
              <a:t>Abbreviations </a:t>
            </a:r>
          </a:p>
          <a:p>
            <a:r>
              <a:rPr lang="en-AU" sz="900" baseline="0">
                <a:latin typeface="Arial"/>
                <a:cs typeface="Arial"/>
              </a:rPr>
              <a:t>CRP = C-reactive </a:t>
            </a:r>
            <a:r>
              <a:rPr lang="en-AU" sz="900" baseline="0" smtClean="0">
                <a:latin typeface="Arial"/>
                <a:cs typeface="Arial"/>
              </a:rPr>
              <a:t>protein</a:t>
            </a:r>
          </a:p>
          <a:p>
            <a:r>
              <a:rPr lang="en-AU" sz="900" baseline="0" smtClean="0">
                <a:latin typeface="Arial"/>
                <a:cs typeface="Arial"/>
              </a:rPr>
              <a:t>GI = gastrointestinal</a:t>
            </a:r>
            <a:endParaRPr lang="en-AU" sz="900" baseline="0">
              <a:latin typeface="Arial"/>
              <a:cs typeface="Arial"/>
            </a:endParaRPr>
          </a:p>
          <a:p>
            <a:r>
              <a:rPr lang="en-AU" sz="900" baseline="0" smtClean="0">
                <a:latin typeface="Arial"/>
                <a:cs typeface="Arial"/>
              </a:rPr>
              <a:t>Hb </a:t>
            </a:r>
            <a:r>
              <a:rPr lang="en-AU" sz="900" baseline="0">
                <a:latin typeface="Arial"/>
                <a:cs typeface="Arial"/>
              </a:rPr>
              <a:t>= haemoglobin </a:t>
            </a:r>
          </a:p>
          <a:p>
            <a:r>
              <a:rPr lang="en-AU" sz="900" baseline="0" smtClean="0">
                <a:latin typeface="Arial"/>
                <a:cs typeface="Arial"/>
              </a:rPr>
              <a:t>IV </a:t>
            </a:r>
            <a:r>
              <a:rPr lang="en-AU" sz="900" baseline="0">
                <a:latin typeface="Arial"/>
                <a:cs typeface="Arial"/>
              </a:rPr>
              <a:t>= intravenous</a:t>
            </a:r>
          </a:p>
          <a:p>
            <a:r>
              <a:rPr lang="en-AU" sz="900" baseline="0">
                <a:latin typeface="Arial"/>
                <a:cs typeface="Arial"/>
              </a:rPr>
              <a:t>MCV = mean cell/corpuscular volume (</a:t>
            </a:r>
            <a:r>
              <a:rPr lang="en-AU" sz="900" baseline="0" err="1">
                <a:latin typeface="Arial"/>
                <a:cs typeface="Arial"/>
              </a:rPr>
              <a:t>fL</a:t>
            </a:r>
            <a:r>
              <a:rPr lang="en-AU" sz="900" baseline="0">
                <a:latin typeface="Arial"/>
                <a:cs typeface="Arial"/>
              </a:rPr>
              <a:t>)</a:t>
            </a:r>
          </a:p>
          <a:p>
            <a:r>
              <a:rPr lang="en-AU" sz="900" baseline="0">
                <a:latin typeface="Arial"/>
                <a:cs typeface="Arial"/>
              </a:rPr>
              <a:t>MCH = mean cell/corpuscular haemoglobin (pg</a:t>
            </a:r>
            <a:r>
              <a:rPr lang="en-AU" sz="900" baseline="0" smtClean="0">
                <a:latin typeface="Arial"/>
                <a:cs typeface="Arial"/>
              </a:rPr>
              <a:t>)</a:t>
            </a:r>
            <a:endParaRPr lang="en-AU" sz="900" baseline="0">
              <a:latin typeface="Arial"/>
              <a:cs typeface="Arial"/>
            </a:endParaRPr>
          </a:p>
        </p:txBody>
      </p:sp>
      <p:sp>
        <p:nvSpPr>
          <p:cNvPr id="37" name="Rectangle 5"/>
          <p:cNvSpPr>
            <a:spLocks noChangeArrowheads="1"/>
          </p:cNvSpPr>
          <p:nvPr/>
        </p:nvSpPr>
        <p:spPr bwMode="auto">
          <a:xfrm>
            <a:off x="4490864" y="5335489"/>
            <a:ext cx="4297536" cy="584776"/>
          </a:xfrm>
          <a:prstGeom prst="rect">
            <a:avLst/>
          </a:prstGeom>
          <a:noFill/>
          <a:ln w="9525">
            <a:noFill/>
            <a:miter lim="800000"/>
            <a:headEnd/>
            <a:tailEnd/>
          </a:ln>
        </p:spPr>
        <p:txBody>
          <a:bodyPr wrap="square">
            <a:spAutoFit/>
          </a:bodyPr>
          <a:lstStyle/>
          <a:p>
            <a:r>
              <a:rPr lang="en-AU" sz="800" baseline="0"/>
              <a:t>Disclaimer</a:t>
            </a:r>
          </a:p>
          <a:p>
            <a:r>
              <a:rPr lang="en-AU" sz="800" baseline="0"/>
              <a:t>The information above, developed by consensus, can be used as a guide. Any algorithm should always take into account the patient’s history and clinical assessment, and the nature of the proposed surgical procedure. </a:t>
            </a:r>
          </a:p>
        </p:txBody>
      </p:sp>
      <p:sp>
        <p:nvSpPr>
          <p:cNvPr id="38" name="TextBox 1"/>
          <p:cNvSpPr txBox="1">
            <a:spLocks noChangeArrowheads="1"/>
          </p:cNvSpPr>
          <p:nvPr/>
        </p:nvSpPr>
        <p:spPr bwMode="auto">
          <a:xfrm>
            <a:off x="4486275" y="830263"/>
            <a:ext cx="4302125" cy="4503797"/>
          </a:xfrm>
          <a:prstGeom prst="rect">
            <a:avLst/>
          </a:prstGeom>
          <a:noFill/>
          <a:ln w="9525">
            <a:noFill/>
            <a:miter lim="800000"/>
            <a:headEnd/>
            <a:tailEnd/>
          </a:ln>
        </p:spPr>
        <p:txBody>
          <a:bodyPr wrap="square">
            <a:spAutoFit/>
          </a:bodyPr>
          <a:lstStyle/>
          <a:p>
            <a:r>
              <a:rPr lang="en-AU" sz="900" b="1" baseline="0" dirty="0">
                <a:latin typeface="Arial"/>
                <a:cs typeface="Arial"/>
              </a:rPr>
              <a:t>Footnotes:</a:t>
            </a:r>
          </a:p>
          <a:p>
            <a:endParaRPr lang="en-AU" sz="900" b="1" baseline="0" dirty="0">
              <a:latin typeface="Arial"/>
              <a:cs typeface="Arial"/>
            </a:endParaRPr>
          </a:p>
          <a:p>
            <a:pPr marL="127000" indent="-127000">
              <a:spcAft>
                <a:spcPts val="400"/>
              </a:spcAft>
              <a:buFontTx/>
              <a:buAutoNum type="arabicPeriod"/>
            </a:pPr>
            <a:r>
              <a:rPr lang="en-AU" sz="900" baseline="0" dirty="0" smtClean="0">
                <a:latin typeface="Arial"/>
                <a:cs typeface="Arial"/>
              </a:rPr>
              <a:t> Anaemia </a:t>
            </a:r>
            <a:r>
              <a:rPr lang="en-AU" sz="900" baseline="0" dirty="0">
                <a:latin typeface="Arial"/>
                <a:cs typeface="Arial"/>
              </a:rPr>
              <a:t>may be </a:t>
            </a:r>
            <a:r>
              <a:rPr lang="en-AU" sz="900" baseline="0" dirty="0" smtClean="0">
                <a:latin typeface="Arial"/>
                <a:cs typeface="Arial"/>
              </a:rPr>
              <a:t>multifactorial, especially </a:t>
            </a:r>
            <a:r>
              <a:rPr lang="en-AU" sz="900" baseline="0" dirty="0">
                <a:latin typeface="Arial"/>
                <a:cs typeface="Arial"/>
              </a:rPr>
              <a:t>in the elderly or in those with chronic disease, renal impairment, nutritional deficiencies or </a:t>
            </a:r>
            <a:r>
              <a:rPr lang="en-AU" sz="900" baseline="0" dirty="0" err="1">
                <a:latin typeface="Arial"/>
                <a:cs typeface="Arial"/>
              </a:rPr>
              <a:t>malabsorption</a:t>
            </a:r>
            <a:r>
              <a:rPr lang="en-AU" sz="900" baseline="0" dirty="0">
                <a:latin typeface="Arial"/>
                <a:cs typeface="Arial"/>
              </a:rPr>
              <a:t>. </a:t>
            </a:r>
          </a:p>
          <a:p>
            <a:pPr marL="127000" indent="-127000">
              <a:spcAft>
                <a:spcPts val="400"/>
              </a:spcAft>
              <a:buFontTx/>
              <a:buAutoNum type="arabicPeriod"/>
            </a:pPr>
            <a:r>
              <a:rPr lang="en-AU" sz="900" baseline="0" dirty="0">
                <a:latin typeface="Arial"/>
                <a:cs typeface="Arial"/>
              </a:rPr>
              <a:t> In an anaemic adult, a ferritin level &lt;</a:t>
            </a:r>
            <a:r>
              <a:rPr lang="en-AU" sz="900" baseline="0" dirty="0" smtClean="0">
                <a:latin typeface="Arial"/>
                <a:cs typeface="Arial"/>
              </a:rPr>
              <a:t>15 mcg/L </a:t>
            </a:r>
            <a:r>
              <a:rPr lang="en-AU" sz="900" baseline="0" dirty="0">
                <a:latin typeface="Arial"/>
                <a:cs typeface="Arial"/>
              </a:rPr>
              <a:t>is diagnostic of iron </a:t>
            </a:r>
            <a:r>
              <a:rPr lang="en-AU" sz="900" baseline="0" dirty="0" smtClean="0">
                <a:latin typeface="Arial"/>
                <a:cs typeface="Arial"/>
              </a:rPr>
              <a:t>deficiency, and </a:t>
            </a:r>
            <a:r>
              <a:rPr lang="en-AU" sz="900" baseline="0" dirty="0">
                <a:latin typeface="Arial"/>
                <a:cs typeface="Arial"/>
              </a:rPr>
              <a:t>levels between </a:t>
            </a:r>
            <a:r>
              <a:rPr lang="en-AU" sz="900" baseline="0" dirty="0" smtClean="0">
                <a:latin typeface="Arial"/>
                <a:cs typeface="Arial"/>
              </a:rPr>
              <a:t>15</a:t>
            </a:r>
            <a:r>
              <a:rPr lang="en-US" sz="900" baseline="0" dirty="0" smtClean="0">
                <a:latin typeface="Arial"/>
                <a:cs typeface="Arial"/>
              </a:rPr>
              <a:t>–</a:t>
            </a:r>
            <a:r>
              <a:rPr lang="en-AU" sz="900" baseline="0" dirty="0" smtClean="0">
                <a:latin typeface="Arial"/>
                <a:cs typeface="Arial"/>
              </a:rPr>
              <a:t>30 mcg/L </a:t>
            </a:r>
            <a:r>
              <a:rPr lang="en-AU" sz="900" baseline="0" dirty="0">
                <a:latin typeface="Arial"/>
                <a:cs typeface="Arial"/>
              </a:rPr>
              <a:t>are highly suggestive. </a:t>
            </a:r>
            <a:r>
              <a:rPr lang="en-US" sz="900" baseline="0" dirty="0">
                <a:latin typeface="Arial"/>
                <a:cs typeface="Arial"/>
              </a:rPr>
              <a:t>However, ferritin is elevated in inflammation, infection, liver disease and malignancy. This can result in misleadingly elevated ferritin levels in iron-deficient patients with coexisting systemic illness. In the elderly or </a:t>
            </a:r>
            <a:r>
              <a:rPr lang="en-US" sz="900" baseline="0" dirty="0" smtClean="0">
                <a:latin typeface="Arial"/>
                <a:cs typeface="Arial"/>
              </a:rPr>
              <a:t>in </a:t>
            </a:r>
            <a:r>
              <a:rPr lang="en-US" sz="900" baseline="0" dirty="0">
                <a:latin typeface="Arial"/>
                <a:cs typeface="Arial"/>
              </a:rPr>
              <a:t>patients with inflammation, iron deficiency may still be present with ferritin values up to 60–100 mcg/L. </a:t>
            </a:r>
          </a:p>
          <a:p>
            <a:pPr marL="127000" indent="-127000">
              <a:spcAft>
                <a:spcPts val="400"/>
              </a:spcAft>
              <a:buFontTx/>
              <a:buAutoNum type="arabicPeriod"/>
            </a:pPr>
            <a:r>
              <a:rPr lang="en-US" sz="900" baseline="0" dirty="0">
                <a:latin typeface="Arial"/>
                <a:cs typeface="Arial"/>
              </a:rPr>
              <a:t> Patients without a clear physiological explanation for iron deficiency (especially men and postmenopausal women) should be evaluated by gastroscopy/colonoscopy to exclude a source of GI bleeding, particularly a malignant lesion. Determine possible causes based on history and </a:t>
            </a:r>
            <a:r>
              <a:rPr lang="en-US" sz="900" baseline="0" dirty="0" smtClean="0">
                <a:latin typeface="Arial"/>
                <a:cs typeface="Arial"/>
              </a:rPr>
              <a:t>examination; </a:t>
            </a:r>
            <a:r>
              <a:rPr lang="en-US" sz="900" baseline="0" dirty="0">
                <a:latin typeface="Arial"/>
                <a:cs typeface="Arial"/>
              </a:rPr>
              <a:t>initiate iron </a:t>
            </a:r>
            <a:r>
              <a:rPr lang="en-US" sz="900" baseline="0" dirty="0" smtClean="0">
                <a:latin typeface="Arial"/>
                <a:cs typeface="Arial"/>
              </a:rPr>
              <a:t>therapy; </a:t>
            </a:r>
            <a:r>
              <a:rPr lang="en-US" sz="900" baseline="0" dirty="0">
                <a:latin typeface="Arial"/>
                <a:cs typeface="Arial"/>
              </a:rPr>
              <a:t>screen for coeliac </a:t>
            </a:r>
            <a:r>
              <a:rPr lang="en-US" sz="900" baseline="0" dirty="0" smtClean="0">
                <a:latin typeface="Arial"/>
                <a:cs typeface="Arial"/>
              </a:rPr>
              <a:t>disease; discuss </a:t>
            </a:r>
            <a:r>
              <a:rPr lang="en-US" sz="900" baseline="0" dirty="0">
                <a:latin typeface="Arial"/>
                <a:cs typeface="Arial"/>
              </a:rPr>
              <a:t>timing of scopes with a </a:t>
            </a:r>
            <a:r>
              <a:rPr lang="en-US" sz="900" baseline="0" dirty="0" smtClean="0">
                <a:latin typeface="Arial"/>
                <a:cs typeface="Arial"/>
              </a:rPr>
              <a:t>gastroenterologist.</a:t>
            </a:r>
          </a:p>
          <a:p>
            <a:pPr marL="127000" indent="-127000">
              <a:spcAft>
                <a:spcPts val="400"/>
              </a:spcAft>
              <a:buFontTx/>
              <a:buAutoNum type="arabicPeriod"/>
            </a:pPr>
            <a:r>
              <a:rPr lang="en-US" sz="900" baseline="0" dirty="0" smtClean="0">
                <a:latin typeface="Arial"/>
                <a:cs typeface="Arial"/>
              </a:rPr>
              <a:t> </a:t>
            </a:r>
            <a:r>
              <a:rPr lang="en-AU" sz="900" baseline="0" dirty="0" smtClean="0">
                <a:latin typeface="Arial"/>
                <a:cs typeface="Arial"/>
              </a:rPr>
              <a:t>CRP may be normal in the presence of chronic disease and inflammation.</a:t>
            </a:r>
          </a:p>
          <a:p>
            <a:pPr marL="127000" indent="-127000">
              <a:spcAft>
                <a:spcPts val="400"/>
              </a:spcAft>
              <a:buFontTx/>
              <a:buAutoNum type="arabicPeriod"/>
            </a:pPr>
            <a:r>
              <a:rPr lang="en-AU" sz="900" baseline="0" dirty="0" smtClean="0">
                <a:latin typeface="Arial"/>
                <a:cs typeface="Arial"/>
              </a:rPr>
              <a:t>Consider </a:t>
            </a:r>
            <a:r>
              <a:rPr lang="en-AU" sz="900" baseline="0" dirty="0" err="1" smtClean="0">
                <a:latin typeface="Arial"/>
                <a:cs typeface="Arial"/>
              </a:rPr>
              <a:t>thalassaemia</a:t>
            </a:r>
            <a:r>
              <a:rPr lang="en-AU" sz="900" baseline="0" dirty="0" smtClean="0">
                <a:latin typeface="Arial"/>
                <a:cs typeface="Arial"/>
              </a:rPr>
              <a:t> if </a:t>
            </a:r>
            <a:r>
              <a:rPr lang="en-AU" sz="900" baseline="0" dirty="0" err="1" smtClean="0">
                <a:latin typeface="Arial"/>
                <a:cs typeface="Arial"/>
              </a:rPr>
              <a:t>MCH</a:t>
            </a:r>
            <a:r>
              <a:rPr lang="en-AU" sz="900" baseline="0" dirty="0" smtClean="0">
                <a:latin typeface="Arial"/>
                <a:cs typeface="Arial"/>
              </a:rPr>
              <a:t> or MCV is low and not explained by iron deficiency, or if long standing. Check B12/</a:t>
            </a:r>
            <a:r>
              <a:rPr lang="en-AU" sz="900" baseline="0" dirty="0" err="1" smtClean="0">
                <a:latin typeface="Arial"/>
                <a:cs typeface="Arial"/>
              </a:rPr>
              <a:t>folate</a:t>
            </a:r>
            <a:r>
              <a:rPr lang="en-AU" sz="900" baseline="0" dirty="0" smtClean="0">
                <a:latin typeface="Arial"/>
                <a:cs typeface="Arial"/>
              </a:rPr>
              <a:t> if macrocytic or if there are risk factors for deficiency (e.g. decreased intake or absorption), or if anaemia is unexplained. Consider blood loss or haemolysis if reticulocyte count </a:t>
            </a:r>
            <a:r>
              <a:rPr lang="en-AU" sz="900" baseline="0" dirty="0" smtClean="0">
                <a:solidFill>
                  <a:srgbClr val="FF0000"/>
                </a:solidFill>
                <a:latin typeface="Arial"/>
                <a:cs typeface="Arial"/>
              </a:rPr>
              <a:t> </a:t>
            </a:r>
            <a:r>
              <a:rPr lang="en-AU" sz="900" baseline="0" dirty="0">
                <a:latin typeface="Arial"/>
                <a:cs typeface="Arial"/>
              </a:rPr>
              <a:t>is</a:t>
            </a:r>
            <a:r>
              <a:rPr lang="en-AU" sz="900" baseline="0" dirty="0">
                <a:solidFill>
                  <a:srgbClr val="FF0000"/>
                </a:solidFill>
                <a:latin typeface="Arial"/>
                <a:cs typeface="Arial"/>
              </a:rPr>
              <a:t> </a:t>
            </a:r>
            <a:r>
              <a:rPr lang="en-AU" sz="900" baseline="0" dirty="0">
                <a:latin typeface="Arial"/>
                <a:cs typeface="Arial"/>
              </a:rPr>
              <a:t>increased</a:t>
            </a:r>
            <a:r>
              <a:rPr lang="en-AU" sz="900" baseline="0" dirty="0" smtClean="0">
                <a:latin typeface="Arial"/>
                <a:cs typeface="Arial"/>
              </a:rPr>
              <a:t>. Seek haematology advice or, in presence of chronic kidney disease, nephrology advice</a:t>
            </a:r>
          </a:p>
          <a:p>
            <a:pPr>
              <a:buFontTx/>
              <a:buAutoNum type="arabicPeriod"/>
            </a:pPr>
            <a:endParaRPr lang="en-US" sz="900" baseline="0" dirty="0" smtClean="0">
              <a:latin typeface="Arial"/>
              <a:cs typeface="Arial"/>
            </a:endParaRPr>
          </a:p>
          <a:p>
            <a:endParaRPr lang="en-US" sz="900" baseline="0" dirty="0">
              <a:latin typeface="Arial"/>
              <a:cs typeface="Arial"/>
            </a:endParaRPr>
          </a:p>
          <a:p>
            <a:r>
              <a:rPr lang="en-AU" sz="900" i="1" baseline="0" dirty="0">
                <a:latin typeface="Arial"/>
                <a:cs typeface="Arial"/>
              </a:rPr>
              <a:t>For more information on the diagnosis, investigation and management of iron deficiency anaemia refer to </a:t>
            </a:r>
            <a:r>
              <a:rPr lang="en-AU" sz="900" baseline="0" dirty="0" err="1">
                <a:latin typeface="Arial"/>
                <a:cs typeface="Arial"/>
              </a:rPr>
              <a:t>Pasricha</a:t>
            </a:r>
            <a:r>
              <a:rPr lang="en-AU" sz="900" baseline="0" dirty="0">
                <a:latin typeface="Arial"/>
                <a:cs typeface="Arial"/>
              </a:rPr>
              <a:t> SR, Flecknoe-Brown SC, Allen KJ et al. Diagnosis and management of iron deficiency anaemia: a clinical update. </a:t>
            </a:r>
            <a:r>
              <a:rPr lang="en-AU" sz="900" i="1" baseline="0" dirty="0">
                <a:latin typeface="Arial"/>
                <a:cs typeface="Arial"/>
              </a:rPr>
              <a:t>Med J </a:t>
            </a:r>
            <a:r>
              <a:rPr lang="en-AU" sz="900" i="1" baseline="0" dirty="0" err="1">
                <a:latin typeface="Arial"/>
                <a:cs typeface="Arial"/>
              </a:rPr>
              <a:t>Aust</a:t>
            </a:r>
            <a:r>
              <a:rPr lang="en-AU" sz="900" i="1" baseline="0" dirty="0">
                <a:latin typeface="Arial"/>
                <a:cs typeface="Arial"/>
              </a:rPr>
              <a:t>, </a:t>
            </a:r>
            <a:r>
              <a:rPr lang="en-AU" sz="900" baseline="0" dirty="0">
                <a:latin typeface="Arial"/>
                <a:cs typeface="Arial"/>
              </a:rPr>
              <a:t>2010, 193(9):</a:t>
            </a:r>
            <a:r>
              <a:rPr lang="en-AU" sz="900" baseline="0" dirty="0" smtClean="0">
                <a:latin typeface="Arial"/>
                <a:cs typeface="Arial"/>
              </a:rPr>
              <a:t>525–532</a:t>
            </a:r>
            <a:r>
              <a:rPr lang="en-AU" sz="900" i="1" baseline="0" dirty="0" smtClean="0">
                <a:latin typeface="Arial"/>
                <a:cs typeface="Arial"/>
              </a:rPr>
              <a:t>.</a:t>
            </a:r>
            <a:endParaRPr lang="en-AU" sz="900" i="1" baseline="0" dirty="0">
              <a:latin typeface="Arial"/>
              <a:cs typeface="Arial"/>
            </a:endParaRPr>
          </a:p>
          <a:p>
            <a:pPr>
              <a:buFontTx/>
              <a:buAutoNum type="arabicPeriod"/>
            </a:pPr>
            <a:endParaRPr lang="en-US" sz="900" i="1" baseline="0" dirty="0">
              <a:latin typeface="Arial"/>
              <a:cs typeface="Aria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1&quot;/&gt;&lt;property id=&quot;20307&quot; value=&quot;262&quot;/&gt;&lt;/object&gt;&lt;object type=&quot;3&quot; unique_id=&quot;10006&quot;&gt;&lt;property id=&quot;20148&quot; value=&quot;5&quot;/&gt;&lt;property id=&quot;20300&quot; value=&quot;Slide 2&quot;/&gt;&lt;property id=&quot;20307&quot; value=&quot;261&quot;/&gt;&lt;/object&gt;&lt;object type=&quot;3&quot; unique_id=&quot;10011&quot;&gt;&lt;property id=&quot;20148&quot; value=&quot;5&quot;/&gt;&lt;property id=&quot;20300&quot; value=&quot;Slide 3&quot;/&gt;&lt;property id=&quot;20307&quot; value=&quot;263&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0EBEB"/>
        </a:solidFill>
        <a:ln w="3175">
          <a:solidFill>
            <a:srgbClr val="00B1B0"/>
          </a:solidFill>
          <a:round/>
          <a:headEnd/>
          <a:tailEnd/>
        </a:ln>
      </a:spPr>
      <a:bodyPr wrap="none" numCol="4" anchor="ctr">
        <a:prstTxWarp prst="textNoShape">
          <a:avLst/>
        </a:prstTxWarp>
      </a:bodyPr>
      <a:lstStyle>
        <a:defPPr algn="dist">
          <a:defRPr dirty="0"/>
        </a:defPPr>
      </a:lstStyle>
    </a:sp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2148</TotalTime>
  <Words>568</Words>
  <Application>Microsoft Office PowerPoint</Application>
  <PresentationFormat>On-screen Show (4:3)</PresentationFormat>
  <Paragraphs>64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Company>National Blood Authority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NBA</dc:title>
  <dc:creator>Earnshaw, Leia</dc:creator>
  <cp:lastModifiedBy>Wright, Rachel</cp:lastModifiedBy>
  <cp:revision>217</cp:revision>
  <cp:lastPrinted>2011-01-25T00:57:30Z</cp:lastPrinted>
  <dcterms:created xsi:type="dcterms:W3CDTF">2012-01-16T05:31:28Z</dcterms:created>
  <dcterms:modified xsi:type="dcterms:W3CDTF">2013-05-10T06:46:58Z</dcterms:modified>
</cp:coreProperties>
</file>