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9" r:id="rId2"/>
    <p:sldId id="260" r:id="rId3"/>
  </p:sldIdLst>
  <p:sldSz cx="9144000" cy="6858000" type="screen4x3"/>
  <p:notesSz cx="9926638" cy="1435576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D8E4"/>
    <a:srgbClr val="002D5B"/>
    <a:srgbClr val="FEEDE5"/>
    <a:srgbClr val="F58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94706"/>
  </p:normalViewPr>
  <p:slideViewPr>
    <p:cSldViewPr snapToGrid="0" snapToObjects="1" showGuides="1">
      <p:cViewPr>
        <p:scale>
          <a:sx n="150" d="100"/>
          <a:sy n="150" d="100"/>
        </p:scale>
        <p:origin x="-552" y="15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30" d="100"/>
          <a:sy n="130" d="100"/>
        </p:scale>
        <p:origin x="-3848" y="-96"/>
      </p:cViewPr>
      <p:guideLst>
        <p:guide orient="horz" pos="4522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717788"/>
          </a:xfrm>
          <a:prstGeom prst="rect">
            <a:avLst/>
          </a:prstGeom>
        </p:spPr>
        <p:txBody>
          <a:bodyPr vert="horz" wrap="square" lIns="138751" tIns="69376" rIns="138751" bIns="6937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00">
                <a:latin typeface="Calibri" charset="0"/>
              </a:defRPr>
            </a:lvl1pPr>
          </a:lstStyle>
          <a:p>
            <a:pPr>
              <a:defRPr/>
            </a:pPr>
            <a:fld id="{DC589270-879F-BD49-89AD-403889468265}" type="datetime1">
              <a:rPr lang="en-US" altLang="en-US"/>
              <a:pPr>
                <a:defRPr/>
              </a:pPr>
              <a:t>1/6/2017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3635483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13635483"/>
            <a:ext cx="4301543" cy="717788"/>
          </a:xfrm>
          <a:prstGeom prst="rect">
            <a:avLst/>
          </a:prstGeom>
        </p:spPr>
        <p:txBody>
          <a:bodyPr vert="horz" wrap="square" lIns="138751" tIns="69376" rIns="138751" bIns="6937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800">
                <a:latin typeface="Calibri" charset="0"/>
              </a:defRPr>
            </a:lvl1pPr>
          </a:lstStyle>
          <a:p>
            <a:pPr>
              <a:defRPr/>
            </a:pPr>
            <a:fld id="{23AFDED1-59EF-2D47-B0BF-25900854ED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76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717788"/>
          </a:xfrm>
          <a:prstGeom prst="rect">
            <a:avLst/>
          </a:prstGeom>
        </p:spPr>
        <p:txBody>
          <a:bodyPr vert="horz" wrap="square" lIns="138751" tIns="69376" rIns="138751" bIns="6937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00">
                <a:latin typeface="Calibri" charset="0"/>
              </a:defRPr>
            </a:lvl1pPr>
          </a:lstStyle>
          <a:p>
            <a:pPr>
              <a:defRPr/>
            </a:pPr>
            <a:fld id="{6E372D29-A06D-044C-81AF-CE4AF7901BDF}" type="datetime1">
              <a:rPr lang="en-US" altLang="en-US"/>
              <a:pPr>
                <a:defRPr/>
              </a:pPr>
              <a:t>1/6/2017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076325"/>
            <a:ext cx="7177088" cy="5383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751" tIns="69376" rIns="138751" bIns="6937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6818988"/>
            <a:ext cx="7941310" cy="6460093"/>
          </a:xfrm>
          <a:prstGeom prst="rect">
            <a:avLst/>
          </a:prstGeom>
        </p:spPr>
        <p:txBody>
          <a:bodyPr vert="horz" wrap="square" lIns="138751" tIns="69376" rIns="138751" bIns="6937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635483"/>
            <a:ext cx="4301543" cy="717788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13635483"/>
            <a:ext cx="4301543" cy="717788"/>
          </a:xfrm>
          <a:prstGeom prst="rect">
            <a:avLst/>
          </a:prstGeom>
        </p:spPr>
        <p:txBody>
          <a:bodyPr vert="horz" wrap="square" lIns="138751" tIns="69376" rIns="138751" bIns="6937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800">
                <a:latin typeface="Calibri" charset="0"/>
              </a:defRPr>
            </a:lvl1pPr>
          </a:lstStyle>
          <a:p>
            <a:pPr>
              <a:defRPr/>
            </a:pPr>
            <a:fld id="{12D25917-F8C2-674D-84B9-AD0B41752B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30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1127352" indent="-433597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734388" indent="-346878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2428143" indent="-346878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3121899" indent="-346878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3815654" indent="-346878" defTabSz="6937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4509409" indent="-346878" defTabSz="6937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5203165" indent="-346878" defTabSz="6937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5896920" indent="-346878" defTabSz="6937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98B36C8-63D7-864E-A062-F35FD8603764}" type="slidenum">
              <a:rPr lang="en-US" altLang="en-US">
                <a:latin typeface="Calibri" charset="0"/>
              </a:rPr>
              <a:pPr/>
              <a:t>2</a:t>
            </a:fld>
            <a:endParaRPr lang="en-US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337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6071" y="5261428"/>
            <a:ext cx="6400800" cy="909397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7E328-A6D4-8747-A3DB-90019079074A}" type="datetime1">
              <a:rPr lang="en-US" altLang="en-US"/>
              <a:pPr>
                <a:defRPr/>
              </a:pPr>
              <a:t>1/6/2017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4783D-CD43-C743-BA7B-E069B2A22A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13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 userDrawn="1"/>
        </p:nvSpPr>
        <p:spPr bwMode="auto">
          <a:xfrm>
            <a:off x="266700" y="0"/>
            <a:ext cx="4125913" cy="8461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ＭＳ Ｐゴシック" pitchFamily="-84" charset="-128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84" charset="0"/>
                <a:ea typeface="ＭＳ Ｐゴシック" pitchFamily="-84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84" charset="0"/>
                <a:ea typeface="ＭＳ Ｐゴシック" pitchFamily="-84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84" charset="0"/>
                <a:ea typeface="ＭＳ Ｐゴシック" pitchFamily="-84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84" charset="0"/>
                <a:ea typeface="ＭＳ Ｐゴシック" pitchFamily="-84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84" charset="0"/>
                <a:ea typeface="ＭＳ Ｐゴシック" pitchFamily="-8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84" charset="0"/>
                <a:ea typeface="ＭＳ Ｐゴシック" pitchFamily="-8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84" charset="0"/>
                <a:ea typeface="ＭＳ Ｐゴシック" pitchFamily="-8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84" charset="0"/>
                <a:ea typeface="ＭＳ Ｐゴシック" pitchFamily="-84" charset="-128"/>
              </a:defRPr>
            </a:lvl9pPr>
          </a:lstStyle>
          <a:p>
            <a:pPr eaLnBrk="1" hangingPunct="1">
              <a:defRPr/>
            </a:pPr>
            <a:r>
              <a:rPr lang="en-US" sz="1600" b="1" dirty="0" smtClean="0">
                <a:latin typeface="+mn-lt"/>
                <a:cs typeface="Arial" charset="0"/>
              </a:rPr>
              <a:t>Patient Blood Management Guidelines:</a:t>
            </a:r>
            <a:br>
              <a:rPr lang="en-US" sz="1600" b="1" dirty="0" smtClean="0">
                <a:latin typeface="+mn-lt"/>
                <a:cs typeface="Arial" charset="0"/>
              </a:rPr>
            </a:br>
            <a:r>
              <a:rPr lang="en-US" sz="1600" b="1" dirty="0" smtClean="0">
                <a:cs typeface="Arial" charset="0"/>
              </a:rPr>
              <a:t>Module 6 Neonatal and </a:t>
            </a:r>
            <a:r>
              <a:rPr lang="en-US" sz="1600" b="1" dirty="0" err="1" smtClean="0">
                <a:cs typeface="Arial" charset="0"/>
              </a:rPr>
              <a:t>Paediatrics</a:t>
            </a:r>
            <a:endParaRPr lang="en-US" sz="1600" b="1" dirty="0" smtClean="0">
              <a:cs typeface="Arial" charset="0"/>
            </a:endParaRPr>
          </a:p>
        </p:txBody>
      </p:sp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6245225"/>
            <a:ext cx="2338387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0" y="0"/>
            <a:ext cx="4114800" cy="846138"/>
          </a:xfrm>
          <a:noFill/>
          <a:ln>
            <a:noFill/>
          </a:ln>
          <a:extLst/>
        </p:spPr>
        <p:txBody>
          <a:bodyPr>
            <a:noAutofit/>
          </a:bodyPr>
          <a:lstStyle>
            <a:lvl1pPr>
              <a:defRPr lang="en-AU" sz="3200"/>
            </a:lvl1pPr>
          </a:lstStyle>
          <a:p>
            <a:pPr lvl="0"/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E2659-A82F-3A45-B1D8-BD663AD6CBD5}" type="datetime1">
              <a:rPr lang="en-US" altLang="en-US"/>
              <a:pPr>
                <a:defRPr/>
              </a:pPr>
              <a:t>1/6/2017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26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 userDrawn="1"/>
        </p:nvSpPr>
        <p:spPr bwMode="auto">
          <a:xfrm>
            <a:off x="266700" y="0"/>
            <a:ext cx="4125913" cy="8461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ＭＳ Ｐゴシック" pitchFamily="-84" charset="-128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84" charset="0"/>
                <a:ea typeface="ＭＳ Ｐゴシック" pitchFamily="-84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84" charset="0"/>
                <a:ea typeface="ＭＳ Ｐゴシック" pitchFamily="-84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84" charset="0"/>
                <a:ea typeface="ＭＳ Ｐゴシック" pitchFamily="-84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84" charset="0"/>
                <a:ea typeface="ＭＳ Ｐゴシック" pitchFamily="-84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84" charset="0"/>
                <a:ea typeface="ＭＳ Ｐゴシック" pitchFamily="-8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84" charset="0"/>
                <a:ea typeface="ＭＳ Ｐゴシック" pitchFamily="-8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84" charset="0"/>
                <a:ea typeface="ＭＳ Ｐゴシック" pitchFamily="-8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84" charset="0"/>
                <a:ea typeface="ＭＳ Ｐゴシック" pitchFamily="-84" charset="-128"/>
              </a:defRPr>
            </a:lvl9pPr>
          </a:lstStyle>
          <a:p>
            <a:pPr eaLnBrk="1" hangingPunct="1">
              <a:defRPr/>
            </a:pPr>
            <a:r>
              <a:rPr lang="en-US" sz="1600" b="1" dirty="0" smtClean="0">
                <a:latin typeface="+mn-lt"/>
                <a:cs typeface="Arial" charset="0"/>
              </a:rPr>
              <a:t>Patient Blood Management Guidelines:</a:t>
            </a:r>
            <a:br>
              <a:rPr lang="en-US" sz="1600" b="1" dirty="0" smtClean="0">
                <a:latin typeface="+mn-lt"/>
                <a:cs typeface="Arial" charset="0"/>
              </a:rPr>
            </a:br>
            <a:r>
              <a:rPr lang="en-US" sz="1600" b="1" dirty="0" smtClean="0">
                <a:cs typeface="Arial" charset="0"/>
              </a:rPr>
              <a:t>Module 6 Neonatal and </a:t>
            </a:r>
            <a:r>
              <a:rPr lang="en-US" sz="1600" b="1" dirty="0" err="1" smtClean="0">
                <a:cs typeface="Arial" charset="0"/>
              </a:rPr>
              <a:t>Paediatrics</a:t>
            </a:r>
            <a:endParaRPr lang="en-US" sz="1600" b="1" dirty="0" smtClean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0" y="0"/>
            <a:ext cx="4114800" cy="846138"/>
          </a:xfrm>
          <a:noFill/>
          <a:ln>
            <a:noFill/>
          </a:ln>
          <a:extLst/>
        </p:spPr>
        <p:txBody>
          <a:bodyPr>
            <a:noAutofit/>
          </a:bodyPr>
          <a:lstStyle>
            <a:lvl1pPr>
              <a:defRPr lang="en-AU" sz="320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1F6FB-A94B-4B47-92F0-A6D9E3ECB3A0}" type="datetime1">
              <a:rPr lang="en-US" altLang="en-US"/>
              <a:pPr>
                <a:defRPr/>
              </a:pPr>
              <a:t>1/6/2017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72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 userDrawn="1"/>
        </p:nvSpPr>
        <p:spPr bwMode="auto">
          <a:xfrm>
            <a:off x="266700" y="0"/>
            <a:ext cx="4125913" cy="8461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ＭＳ Ｐゴシック" pitchFamily="-84" charset="-128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84" charset="0"/>
                <a:ea typeface="ＭＳ Ｐゴシック" pitchFamily="-84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84" charset="0"/>
                <a:ea typeface="ＭＳ Ｐゴシック" pitchFamily="-84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84" charset="0"/>
                <a:ea typeface="ＭＳ Ｐゴシック" pitchFamily="-84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84" charset="0"/>
                <a:ea typeface="ＭＳ Ｐゴシック" pitchFamily="-84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84" charset="0"/>
                <a:ea typeface="ＭＳ Ｐゴシック" pitchFamily="-8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84" charset="0"/>
                <a:ea typeface="ＭＳ Ｐゴシック" pitchFamily="-8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84" charset="0"/>
                <a:ea typeface="ＭＳ Ｐゴシック" pitchFamily="-8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84" charset="0"/>
                <a:ea typeface="ＭＳ Ｐゴシック" pitchFamily="-84" charset="-128"/>
              </a:defRPr>
            </a:lvl9pPr>
          </a:lstStyle>
          <a:p>
            <a:pPr eaLnBrk="1" hangingPunct="1">
              <a:defRPr/>
            </a:pPr>
            <a:r>
              <a:rPr lang="en-US" sz="1600" b="1" dirty="0" smtClean="0">
                <a:latin typeface="+mn-lt"/>
                <a:cs typeface="Arial" charset="0"/>
              </a:rPr>
              <a:t>Patient Blood Management Guidelines:</a:t>
            </a:r>
            <a:br>
              <a:rPr lang="en-US" sz="1600" b="1" dirty="0" smtClean="0">
                <a:latin typeface="+mn-lt"/>
                <a:cs typeface="Arial" charset="0"/>
              </a:rPr>
            </a:br>
            <a:r>
              <a:rPr lang="en-US" sz="1600" b="1" dirty="0" smtClean="0">
                <a:cs typeface="Arial" charset="0"/>
              </a:rPr>
              <a:t>Module 6 Neonatal and </a:t>
            </a:r>
            <a:r>
              <a:rPr lang="en-US" sz="1600" b="1" dirty="0" err="1" smtClean="0">
                <a:cs typeface="Arial" charset="0"/>
              </a:rPr>
              <a:t>Paediatrics</a:t>
            </a:r>
            <a:endParaRPr lang="en-US" sz="1600" b="1" dirty="0" smtClean="0">
              <a:cs typeface="Arial" charset="0"/>
            </a:endParaRP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6245225"/>
            <a:ext cx="2338387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58351" y="122830"/>
            <a:ext cx="4128449" cy="600501"/>
          </a:xfrm>
        </p:spPr>
        <p:txBody>
          <a:bodyPr>
            <a:noAutofit/>
          </a:bodyPr>
          <a:lstStyle>
            <a:lvl1pPr>
              <a:lnSpc>
                <a:spcPts val="3300"/>
              </a:lnSpc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BE9F5-EF01-5547-9EBC-1975439F294D}" type="datetime1">
              <a:rPr lang="en-US" altLang="en-US"/>
              <a:pPr>
                <a:defRPr/>
              </a:pPr>
              <a:t>1/6/2017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5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ithout log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 userDrawn="1"/>
        </p:nvSpPr>
        <p:spPr bwMode="auto">
          <a:xfrm>
            <a:off x="266700" y="0"/>
            <a:ext cx="4125913" cy="8461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ＭＳ Ｐゴシック" pitchFamily="-84" charset="-128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84" charset="0"/>
                <a:ea typeface="ＭＳ Ｐゴシック" pitchFamily="-84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84" charset="0"/>
                <a:ea typeface="ＭＳ Ｐゴシック" pitchFamily="-84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84" charset="0"/>
                <a:ea typeface="ＭＳ Ｐゴシック" pitchFamily="-84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84" charset="0"/>
                <a:ea typeface="ＭＳ Ｐゴシック" pitchFamily="-84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84" charset="0"/>
                <a:ea typeface="ＭＳ Ｐゴシック" pitchFamily="-8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84" charset="0"/>
                <a:ea typeface="ＭＳ Ｐゴシック" pitchFamily="-8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84" charset="0"/>
                <a:ea typeface="ＭＳ Ｐゴシック" pitchFamily="-8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84" charset="0"/>
                <a:ea typeface="ＭＳ Ｐゴシック" pitchFamily="-84" charset="-128"/>
              </a:defRPr>
            </a:lvl9pPr>
          </a:lstStyle>
          <a:p>
            <a:pPr eaLnBrk="1" hangingPunct="1">
              <a:defRPr/>
            </a:pPr>
            <a:r>
              <a:rPr lang="en-US" sz="1600" b="1" dirty="0" smtClean="0">
                <a:latin typeface="+mn-lt"/>
                <a:cs typeface="Arial" charset="0"/>
              </a:rPr>
              <a:t>Patient Blood Management Guidelines:</a:t>
            </a:r>
            <a:br>
              <a:rPr lang="en-US" sz="1600" b="1" dirty="0" smtClean="0">
                <a:latin typeface="+mn-lt"/>
                <a:cs typeface="Arial" charset="0"/>
              </a:rPr>
            </a:br>
            <a:r>
              <a:rPr lang="en-US" sz="1600" b="1" dirty="0" smtClean="0">
                <a:cs typeface="Arial" charset="0"/>
              </a:rPr>
              <a:t>Module 6 Neonatal and </a:t>
            </a:r>
            <a:r>
              <a:rPr lang="en-US" sz="1600" b="1" dirty="0" err="1" smtClean="0">
                <a:cs typeface="Arial" charset="0"/>
              </a:rPr>
              <a:t>Paediatrics</a:t>
            </a:r>
            <a:endParaRPr lang="en-US" sz="1600" b="1" dirty="0" smtClean="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44704" y="0"/>
            <a:ext cx="4142096" cy="846138"/>
          </a:xfrm>
          <a:noFill/>
          <a:ln>
            <a:noFill/>
          </a:ln>
          <a:extLst/>
        </p:spPr>
        <p:txBody>
          <a:bodyPr>
            <a:noAutofit/>
          </a:bodyPr>
          <a:lstStyle>
            <a:lvl1pPr>
              <a:defRPr lang="en-AU" sz="320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87F9D-AD8F-5948-B2FE-301A7A24A43F}" type="datetime1">
              <a:rPr lang="en-US" altLang="en-US"/>
              <a:pPr>
                <a:defRPr/>
              </a:pPr>
              <a:t>1/6/2017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97A12-CE62-E24B-8157-F9A00070C9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514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6245225"/>
            <a:ext cx="2338387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1" y="122830"/>
            <a:ext cx="8229600" cy="600501"/>
          </a:xfrm>
        </p:spPr>
        <p:txBody>
          <a:bodyPr>
            <a:noAutofit/>
          </a:bodyPr>
          <a:lstStyle>
            <a:lvl1pPr>
              <a:lnSpc>
                <a:spcPts val="3300"/>
              </a:lnSpc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2861B-0408-C042-B196-867B0D4D3C63}" type="datetime1">
              <a:rPr lang="en-US" altLang="en-US"/>
              <a:pPr>
                <a:defRPr/>
              </a:pPr>
              <a:t>1/6/2017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41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ed Title and Content - without log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138"/>
          </a:xfrm>
          <a:noFill/>
          <a:ln>
            <a:noFill/>
          </a:ln>
          <a:extLst/>
        </p:spPr>
        <p:txBody>
          <a:bodyPr>
            <a:noAutofit/>
          </a:bodyPr>
          <a:lstStyle>
            <a:lvl1pPr>
              <a:defRPr lang="en-AU" sz="320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6F8BE-946D-C34E-904A-1A689A769C07}" type="datetime1">
              <a:rPr lang="en-US" altLang="en-US"/>
              <a:pPr>
                <a:defRPr/>
              </a:pPr>
              <a:t>1/6/2017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21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524000" y="3409950"/>
            <a:ext cx="6500813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6245225"/>
            <a:ext cx="2338387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430113"/>
            <a:ext cx="6042835" cy="1362075"/>
          </a:xfrm>
        </p:spPr>
        <p:txBody>
          <a:bodyPr anchor="t"/>
          <a:lstStyle>
            <a:lvl1pPr algn="l">
              <a:defRPr sz="4000" b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1" y="1722768"/>
            <a:ext cx="604283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D8502-D0E1-FB48-9632-D9EBBADDDA72}" type="datetime1">
              <a:rPr lang="en-US" altLang="en-US"/>
              <a:pPr>
                <a:defRPr/>
              </a:pPr>
              <a:t>1/6/2017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5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ithout log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524000" y="3409950"/>
            <a:ext cx="6500813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430113"/>
            <a:ext cx="6042835" cy="1362075"/>
          </a:xfrm>
        </p:spPr>
        <p:txBody>
          <a:bodyPr anchor="t"/>
          <a:lstStyle>
            <a:lvl1pPr algn="l">
              <a:defRPr sz="4000" b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1" y="1722768"/>
            <a:ext cx="604283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F148C-82CC-3D43-898A-7CF4D944897B}" type="datetime1">
              <a:rPr lang="en-US" altLang="en-US"/>
              <a:pPr>
                <a:defRPr/>
              </a:pPr>
              <a:t>1/6/2017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62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 userDrawn="1"/>
        </p:nvSpPr>
        <p:spPr bwMode="auto">
          <a:xfrm>
            <a:off x="266700" y="0"/>
            <a:ext cx="4125913" cy="8461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ＭＳ Ｐゴシック" pitchFamily="-84" charset="-128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84" charset="0"/>
                <a:ea typeface="ＭＳ Ｐゴシック" pitchFamily="-84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84" charset="0"/>
                <a:ea typeface="ＭＳ Ｐゴシック" pitchFamily="-84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84" charset="0"/>
                <a:ea typeface="ＭＳ Ｐゴシック" pitchFamily="-84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84" charset="0"/>
                <a:ea typeface="ＭＳ Ｐゴシック" pitchFamily="-84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84" charset="0"/>
                <a:ea typeface="ＭＳ Ｐゴシック" pitchFamily="-8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84" charset="0"/>
                <a:ea typeface="ＭＳ Ｐゴシック" pitchFamily="-8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84" charset="0"/>
                <a:ea typeface="ＭＳ Ｐゴシック" pitchFamily="-8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84" charset="0"/>
                <a:ea typeface="ＭＳ Ｐゴシック" pitchFamily="-84" charset="-128"/>
              </a:defRPr>
            </a:lvl9pPr>
          </a:lstStyle>
          <a:p>
            <a:pPr eaLnBrk="1" hangingPunct="1">
              <a:defRPr/>
            </a:pPr>
            <a:r>
              <a:rPr lang="en-US" sz="1600" b="1" dirty="0" smtClean="0">
                <a:latin typeface="+mn-lt"/>
                <a:cs typeface="Arial" charset="0"/>
              </a:rPr>
              <a:t>Patient Blood Management Guidelines:</a:t>
            </a:r>
            <a:br>
              <a:rPr lang="en-US" sz="1600" b="1" dirty="0" smtClean="0">
                <a:latin typeface="+mn-lt"/>
                <a:cs typeface="Arial" charset="0"/>
              </a:rPr>
            </a:br>
            <a:r>
              <a:rPr lang="en-US" sz="1600" b="1" dirty="0" smtClean="0">
                <a:cs typeface="Arial" charset="0"/>
              </a:rPr>
              <a:t>Module 6 Neonatal and </a:t>
            </a:r>
            <a:r>
              <a:rPr lang="en-US" sz="1600" b="1" dirty="0" err="1" smtClean="0">
                <a:cs typeface="Arial" charset="0"/>
              </a:rPr>
              <a:t>Paediatrics</a:t>
            </a:r>
            <a:endParaRPr lang="en-US" sz="1600" b="1" dirty="0" smtClean="0">
              <a:cs typeface="Arial" charset="0"/>
            </a:endParaRPr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6245225"/>
            <a:ext cx="2338387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495800" y="0"/>
            <a:ext cx="4191000" cy="846138"/>
          </a:xfrm>
          <a:noFill/>
          <a:ln>
            <a:noFill/>
          </a:ln>
          <a:extLst/>
        </p:spPr>
        <p:txBody>
          <a:bodyPr>
            <a:noAutofit/>
          </a:bodyPr>
          <a:lstStyle>
            <a:lvl1pPr>
              <a:defRPr lang="en-AU" sz="3200" dirty="0"/>
            </a:lvl1pPr>
          </a:lstStyle>
          <a:p>
            <a:pPr lvl="0"/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31FA8-EA03-604D-8717-9688EE8C30F0}" type="datetime1">
              <a:rPr lang="en-US" altLang="en-US"/>
              <a:pPr>
                <a:defRPr/>
              </a:pPr>
              <a:t>1/6/2017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4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out log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 userDrawn="1"/>
        </p:nvSpPr>
        <p:spPr bwMode="auto">
          <a:xfrm>
            <a:off x="266700" y="0"/>
            <a:ext cx="4125913" cy="84613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ＭＳ Ｐゴシック" pitchFamily="-84" charset="-128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84" charset="0"/>
                <a:ea typeface="ＭＳ Ｐゴシック" pitchFamily="-84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84" charset="0"/>
                <a:ea typeface="ＭＳ Ｐゴシック" pitchFamily="-84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84" charset="0"/>
                <a:ea typeface="ＭＳ Ｐゴシック" pitchFamily="-84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84" charset="0"/>
                <a:ea typeface="ＭＳ Ｐゴシック" pitchFamily="-84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84" charset="0"/>
                <a:ea typeface="ＭＳ Ｐゴシック" pitchFamily="-8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84" charset="0"/>
                <a:ea typeface="ＭＳ Ｐゴシック" pitchFamily="-8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84" charset="0"/>
                <a:ea typeface="ＭＳ Ｐゴシック" pitchFamily="-8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-84" charset="0"/>
                <a:ea typeface="ＭＳ Ｐゴシック" pitchFamily="-84" charset="-128"/>
              </a:defRPr>
            </a:lvl9pPr>
          </a:lstStyle>
          <a:p>
            <a:pPr eaLnBrk="1" hangingPunct="1">
              <a:defRPr/>
            </a:pPr>
            <a:r>
              <a:rPr lang="en-US" sz="1600" b="1" dirty="0" smtClean="0">
                <a:latin typeface="+mn-lt"/>
                <a:cs typeface="Arial" charset="0"/>
              </a:rPr>
              <a:t>Patient Blood Management Guidelines:</a:t>
            </a:r>
            <a:br>
              <a:rPr lang="en-US" sz="1600" b="1" dirty="0" smtClean="0">
                <a:latin typeface="+mn-lt"/>
                <a:cs typeface="Arial" charset="0"/>
              </a:rPr>
            </a:br>
            <a:r>
              <a:rPr lang="en-US" sz="1600" b="1" dirty="0" smtClean="0">
                <a:cs typeface="Arial" charset="0"/>
              </a:rPr>
              <a:t>Module 6 Neonatal and </a:t>
            </a:r>
            <a:r>
              <a:rPr lang="en-US" sz="1600" b="1" dirty="0" err="1" smtClean="0">
                <a:cs typeface="Arial" charset="0"/>
              </a:rPr>
              <a:t>Paediatrics</a:t>
            </a:r>
            <a:endParaRPr lang="en-US" sz="1600" b="1" dirty="0" smtClean="0"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497388" y="0"/>
            <a:ext cx="4189412" cy="846138"/>
          </a:xfrm>
          <a:noFill/>
          <a:ln>
            <a:noFill/>
          </a:ln>
          <a:extLst/>
        </p:spPr>
        <p:txBody>
          <a:bodyPr>
            <a:noAutofit/>
          </a:bodyPr>
          <a:lstStyle>
            <a:lvl1pPr>
              <a:defRPr lang="en-AU" sz="3200"/>
            </a:lvl1pPr>
          </a:lstStyle>
          <a:p>
            <a:pPr lvl="0"/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84494-488F-6745-8166-5EED7B0A5D5A}" type="datetime1">
              <a:rPr lang="en-US" altLang="en-US"/>
              <a:pPr>
                <a:defRPr/>
              </a:pPr>
              <a:t>1/6/2017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4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039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FF96D6D-1348-D94F-8D56-DF5989DE48F5}" type="datetime1">
              <a:rPr lang="en-US" altLang="en-US"/>
              <a:pPr>
                <a:defRPr/>
              </a:pPr>
              <a:t>1/6/2017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039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039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58327F9A-D3EE-5446-A187-FD653ED97F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ＭＳ Ｐゴシック" pitchFamily="-8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-84" charset="0"/>
          <a:ea typeface="ＭＳ Ｐゴシック" pitchFamily="-8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-84" charset="0"/>
          <a:ea typeface="ＭＳ Ｐゴシック" pitchFamily="-8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-84" charset="0"/>
          <a:ea typeface="ＭＳ Ｐゴシック" pitchFamily="-8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-84" charset="0"/>
          <a:ea typeface="ＭＳ Ｐゴシック" pitchFamily="-8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-84" charset="0"/>
          <a:ea typeface="ＭＳ Ｐゴシック" pitchFamily="-8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-84" charset="0"/>
          <a:ea typeface="ＭＳ Ｐゴシック" pitchFamily="-8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-84" charset="0"/>
          <a:ea typeface="ＭＳ Ｐゴシック" pitchFamily="-8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-84" charset="0"/>
          <a:ea typeface="ＭＳ Ｐゴシック" pitchFamily="-8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2"/>
          <p:cNvSpPr>
            <a:spLocks noGrp="1"/>
          </p:cNvSpPr>
          <p:nvPr>
            <p:ph type="title"/>
          </p:nvPr>
        </p:nvSpPr>
        <p:spPr>
          <a:xfrm>
            <a:off x="4557713" y="122238"/>
            <a:ext cx="4129087" cy="601662"/>
          </a:xfrm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17410" name="object 2"/>
          <p:cNvSpPr>
            <a:spLocks/>
          </p:cNvSpPr>
          <p:nvPr/>
        </p:nvSpPr>
        <p:spPr bwMode="auto">
          <a:xfrm>
            <a:off x="5629275" y="3798888"/>
            <a:ext cx="1014413" cy="1370012"/>
          </a:xfrm>
          <a:custGeom>
            <a:avLst/>
            <a:gdLst>
              <a:gd name="T0" fmla="*/ 0 w 1015365"/>
              <a:gd name="T1" fmla="*/ 1589266 h 1271904"/>
              <a:gd name="T2" fmla="*/ 1012004 w 1015365"/>
              <a:gd name="T3" fmla="*/ 1589266 h 1271904"/>
              <a:gd name="T4" fmla="*/ 1012004 w 1015365"/>
              <a:gd name="T5" fmla="*/ 0 h 1271904"/>
              <a:gd name="T6" fmla="*/ 902800 w 1015365"/>
              <a:gd name="T7" fmla="*/ 0 h 127190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15365" h="1271904">
                <a:moveTo>
                  <a:pt x="0" y="1271866"/>
                </a:moveTo>
                <a:lnTo>
                  <a:pt x="1014857" y="1271866"/>
                </a:lnTo>
                <a:lnTo>
                  <a:pt x="1014857" y="0"/>
                </a:lnTo>
                <a:lnTo>
                  <a:pt x="905344" y="0"/>
                </a:lnTo>
              </a:path>
            </a:pathLst>
          </a:custGeom>
          <a:noFill/>
          <a:ln w="55003">
            <a:solidFill>
              <a:srgbClr val="D223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3"/>
          <p:cNvSpPr txBox="1"/>
          <p:nvPr/>
        </p:nvSpPr>
        <p:spPr>
          <a:xfrm>
            <a:off x="976313" y="3598863"/>
            <a:ext cx="2508250" cy="2258805"/>
          </a:xfrm>
          <a:prstGeom prst="rect">
            <a:avLst/>
          </a:prstGeom>
          <a:solidFill>
            <a:srgbClr val="FCCFBE"/>
          </a:solidFill>
          <a:ln w="15722">
            <a:solidFill>
              <a:srgbClr val="F26C52"/>
            </a:solidFill>
          </a:ln>
        </p:spPr>
        <p:txBody>
          <a:bodyPr lIns="72000" tIns="72000" rIns="72000" bIns="720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ts val="1163"/>
              </a:lnSpc>
              <a:spcBef>
                <a:spcPts val="313"/>
              </a:spcBef>
              <a:defRPr/>
            </a:pPr>
            <a:r>
              <a:rPr lang="en-US" altLang="en-US" sz="1000" b="1" dirty="0" smtClean="0">
                <a:solidFill>
                  <a:srgbClr val="002D5B"/>
                </a:solidFill>
                <a:latin typeface="Calibri" charset="0"/>
                <a:ea typeface="Arial Bold" charset="0"/>
                <a:cs typeface="Arial Bold" charset="0"/>
              </a:rPr>
              <a:t>Roles</a:t>
            </a:r>
            <a:endParaRPr lang="en-US" altLang="en-US" sz="1000" b="1" dirty="0" smtClean="0">
              <a:latin typeface="Calibri" charset="0"/>
              <a:ea typeface="Arial Bold" charset="0"/>
              <a:cs typeface="Arial Bold" charset="0"/>
            </a:endParaRPr>
          </a:p>
          <a:p>
            <a:pPr>
              <a:lnSpc>
                <a:spcPts val="863"/>
              </a:lnSpc>
              <a:defRPr/>
            </a:pPr>
            <a:r>
              <a:rPr lang="en-US" altLang="en-US" sz="800" b="1" dirty="0" smtClean="0">
                <a:solidFill>
                  <a:srgbClr val="231F20"/>
                </a:solidFill>
                <a:latin typeface="Calibri" charset="0"/>
                <a:ea typeface="Arial Bold" charset="0"/>
                <a:cs typeface="Arial Bold" charset="0"/>
              </a:rPr>
              <a:t>Senior clinician</a:t>
            </a:r>
            <a:endParaRPr lang="en-US" altLang="en-US" sz="800" b="1" dirty="0" smtClean="0">
              <a:latin typeface="Calibri" charset="0"/>
              <a:ea typeface="Arial Bold" charset="0"/>
              <a:cs typeface="Arial Bold" charset="0"/>
            </a:endParaRPr>
          </a:p>
          <a:p>
            <a:pPr marL="171450" indent="-171450">
              <a:lnSpc>
                <a:spcPts val="888"/>
              </a:lnSpc>
              <a:spcBef>
                <a:spcPts val="138"/>
              </a:spcBef>
              <a:buFont typeface="Arial" charset="0"/>
              <a:buChar char="•"/>
              <a:defRPr/>
            </a:pPr>
            <a:r>
              <a:rPr lang="en-US" altLang="en-US" sz="800" dirty="0" smtClean="0">
                <a:solidFill>
                  <a:srgbClr val="231F20"/>
                </a:solidFill>
                <a:latin typeface="Calibri" charset="0"/>
                <a:ea typeface="Arial Regular" charset="0"/>
                <a:cs typeface="Arial Regular" charset="0"/>
              </a:rPr>
              <a:t>Coordinate team and allocate roles</a:t>
            </a:r>
            <a:endParaRPr lang="en-US" altLang="en-US" sz="800" dirty="0" smtClean="0">
              <a:latin typeface="Calibri" charset="0"/>
              <a:ea typeface="Arial Regular" charset="0"/>
              <a:cs typeface="Arial Regular" charset="0"/>
            </a:endParaRPr>
          </a:p>
          <a:p>
            <a:pPr marL="171450" indent="-171450">
              <a:lnSpc>
                <a:spcPts val="875"/>
              </a:lnSpc>
              <a:spcBef>
                <a:spcPts val="38"/>
              </a:spcBef>
              <a:buFont typeface="Arial" charset="0"/>
              <a:buChar char="•"/>
              <a:defRPr/>
            </a:pPr>
            <a:r>
              <a:rPr lang="en-US" altLang="en-US" sz="800" dirty="0" smtClean="0">
                <a:solidFill>
                  <a:srgbClr val="231F20"/>
                </a:solidFill>
                <a:latin typeface="Calibri" charset="0"/>
                <a:ea typeface="Arial Regular" charset="0"/>
                <a:cs typeface="Arial Regular" charset="0"/>
              </a:rPr>
              <a:t>Determine volume and type of product, guided by clinical findings, estimated weight laboratory results and, if available, POC testing</a:t>
            </a:r>
            <a:endParaRPr lang="en-US" altLang="en-US" sz="800" dirty="0" smtClean="0">
              <a:latin typeface="Calibri" charset="0"/>
              <a:ea typeface="Arial Regular" charset="0"/>
              <a:cs typeface="Arial Regular" charset="0"/>
            </a:endParaRPr>
          </a:p>
          <a:p>
            <a:pPr marL="171450" indent="-171450">
              <a:lnSpc>
                <a:spcPts val="838"/>
              </a:lnSpc>
              <a:buFont typeface="Arial" charset="0"/>
              <a:buChar char="•"/>
              <a:defRPr/>
            </a:pPr>
            <a:r>
              <a:rPr lang="en-US" altLang="en-US" sz="800" dirty="0" smtClean="0">
                <a:solidFill>
                  <a:srgbClr val="231F20"/>
                </a:solidFill>
                <a:latin typeface="Calibri" charset="0"/>
                <a:ea typeface="Arial Regular" charset="0"/>
                <a:cs typeface="Arial Regular" charset="0"/>
              </a:rPr>
              <a:t>Consult </a:t>
            </a:r>
            <a:r>
              <a:rPr lang="en-US" altLang="en-US" sz="800" dirty="0" err="1" smtClean="0">
                <a:solidFill>
                  <a:srgbClr val="231F20"/>
                </a:solidFill>
                <a:latin typeface="Calibri" charset="0"/>
                <a:ea typeface="Arial Regular" charset="0"/>
                <a:cs typeface="Arial Regular" charset="0"/>
              </a:rPr>
              <a:t>haematologist</a:t>
            </a:r>
            <a:r>
              <a:rPr lang="en-US" altLang="en-US" sz="800" dirty="0" smtClean="0">
                <a:solidFill>
                  <a:srgbClr val="231F20"/>
                </a:solidFill>
                <a:latin typeface="Calibri" charset="0"/>
                <a:ea typeface="Arial Regular" charset="0"/>
                <a:cs typeface="Arial Regular" charset="0"/>
              </a:rPr>
              <a:t>/transfusion specialist </a:t>
            </a:r>
            <a:r>
              <a:rPr lang="en-US" altLang="en-US" sz="800" dirty="0" smtClean="0">
                <a:solidFill>
                  <a:srgbClr val="231F20"/>
                </a:solidFill>
                <a:latin typeface="Calibri" charset="0"/>
                <a:ea typeface="Arial Regular" charset="0"/>
                <a:cs typeface="Arial Regular" charset="0"/>
              </a:rPr>
              <a:t>as needed</a:t>
            </a:r>
            <a:endParaRPr lang="en-US" altLang="en-US" sz="800" dirty="0" smtClean="0">
              <a:latin typeface="Calibri" charset="0"/>
              <a:ea typeface="Arial Regular" charset="0"/>
              <a:cs typeface="Arial Regular" charset="0"/>
            </a:endParaRPr>
          </a:p>
          <a:p>
            <a:pPr>
              <a:spcBef>
                <a:spcPts val="313"/>
              </a:spcBef>
              <a:defRPr/>
            </a:pPr>
            <a:r>
              <a:rPr lang="en-US" altLang="en-US" sz="800" b="1" dirty="0" smtClean="0">
                <a:solidFill>
                  <a:srgbClr val="231F20"/>
                </a:solidFill>
                <a:latin typeface="Calibri" charset="0"/>
                <a:ea typeface="Arial Bold" charset="0"/>
                <a:cs typeface="Arial Bold" charset="0"/>
              </a:rPr>
              <a:t>Laboratory staff</a:t>
            </a:r>
            <a:endParaRPr lang="en-US" altLang="en-US" sz="800" b="1" dirty="0" smtClean="0">
              <a:latin typeface="Calibri" charset="0"/>
              <a:ea typeface="Arial Bold" charset="0"/>
              <a:cs typeface="Arial Bold" charset="0"/>
            </a:endParaRPr>
          </a:p>
          <a:p>
            <a:pPr marL="171450" indent="-171450">
              <a:lnSpc>
                <a:spcPts val="888"/>
              </a:lnSpc>
              <a:spcBef>
                <a:spcPts val="138"/>
              </a:spcBef>
              <a:buFont typeface="Arial" charset="0"/>
              <a:buChar char="•"/>
              <a:defRPr/>
            </a:pPr>
            <a:r>
              <a:rPr lang="en-US" altLang="en-US" sz="800" dirty="0" smtClean="0">
                <a:solidFill>
                  <a:srgbClr val="231F20"/>
                </a:solidFill>
                <a:latin typeface="Calibri" charset="0"/>
                <a:ea typeface="Arial Regular" charset="0"/>
                <a:cs typeface="Arial Regular" charset="0"/>
              </a:rPr>
              <a:t>Notify </a:t>
            </a:r>
            <a:r>
              <a:rPr lang="en-US" altLang="en-US" sz="800" dirty="0" err="1" smtClean="0">
                <a:solidFill>
                  <a:srgbClr val="231F20"/>
                </a:solidFill>
                <a:latin typeface="Calibri" charset="0"/>
                <a:ea typeface="Arial Regular" charset="0"/>
                <a:cs typeface="Arial Regular" charset="0"/>
              </a:rPr>
              <a:t>haematologist</a:t>
            </a:r>
            <a:r>
              <a:rPr lang="en-US" altLang="en-US" sz="800" dirty="0" smtClean="0">
                <a:solidFill>
                  <a:srgbClr val="231F20"/>
                </a:solidFill>
                <a:latin typeface="Calibri" charset="0"/>
                <a:ea typeface="Arial Regular" charset="0"/>
                <a:cs typeface="Arial Regular" charset="0"/>
              </a:rPr>
              <a:t> or transfusion specialist</a:t>
            </a:r>
            <a:endParaRPr lang="en-US" altLang="en-US" sz="800" dirty="0" smtClean="0">
              <a:latin typeface="Calibri" charset="0"/>
              <a:ea typeface="Arial Regular" charset="0"/>
              <a:cs typeface="Arial Regular" charset="0"/>
            </a:endParaRPr>
          </a:p>
          <a:p>
            <a:pPr marL="171450" indent="-171450">
              <a:lnSpc>
                <a:spcPts val="863"/>
              </a:lnSpc>
              <a:buFont typeface="Arial" charset="0"/>
              <a:buChar char="•"/>
              <a:defRPr/>
            </a:pPr>
            <a:r>
              <a:rPr lang="en-US" altLang="en-US" sz="800" dirty="0" smtClean="0">
                <a:solidFill>
                  <a:srgbClr val="231F20"/>
                </a:solidFill>
                <a:latin typeface="Calibri" charset="0"/>
                <a:ea typeface="Arial Regular" charset="0"/>
                <a:cs typeface="Arial Regular" charset="0"/>
              </a:rPr>
              <a:t>Prepare and issue blood components</a:t>
            </a:r>
            <a:endParaRPr lang="en-US" altLang="en-US" sz="800" dirty="0" smtClean="0">
              <a:latin typeface="Calibri" charset="0"/>
              <a:ea typeface="Arial Regular" charset="0"/>
              <a:cs typeface="Arial Regular" charset="0"/>
            </a:endParaRPr>
          </a:p>
          <a:p>
            <a:pPr marL="171450" indent="-171450">
              <a:lnSpc>
                <a:spcPts val="863"/>
              </a:lnSpc>
              <a:buFont typeface="Arial" charset="0"/>
              <a:buChar char="•"/>
              <a:defRPr/>
            </a:pPr>
            <a:r>
              <a:rPr lang="en-US" altLang="en-US" sz="800" dirty="0" smtClean="0">
                <a:solidFill>
                  <a:srgbClr val="231F20"/>
                </a:solidFill>
                <a:latin typeface="Calibri" charset="0"/>
                <a:ea typeface="Arial Regular" charset="0"/>
                <a:cs typeface="Arial Regular" charset="0"/>
              </a:rPr>
              <a:t>Anticipate testing and blood component requirements</a:t>
            </a:r>
            <a:endParaRPr lang="en-US" altLang="en-US" sz="800" dirty="0" smtClean="0">
              <a:latin typeface="Calibri" charset="0"/>
              <a:ea typeface="Arial Regular" charset="0"/>
              <a:cs typeface="Arial Regular" charset="0"/>
            </a:endParaRPr>
          </a:p>
          <a:p>
            <a:pPr marL="171450" indent="-171450">
              <a:lnSpc>
                <a:spcPts val="863"/>
              </a:lnSpc>
              <a:buFont typeface="Arial" charset="0"/>
              <a:buChar char="•"/>
              <a:defRPr/>
            </a:pPr>
            <a:r>
              <a:rPr lang="en-US" altLang="en-US" sz="800" dirty="0" err="1" smtClean="0">
                <a:solidFill>
                  <a:srgbClr val="231F20"/>
                </a:solidFill>
                <a:latin typeface="Calibri" charset="0"/>
                <a:ea typeface="Arial Regular" charset="0"/>
                <a:cs typeface="Arial Regular" charset="0"/>
              </a:rPr>
              <a:t>Minimise</a:t>
            </a:r>
            <a:r>
              <a:rPr lang="en-US" altLang="en-US" sz="800" dirty="0" smtClean="0">
                <a:solidFill>
                  <a:srgbClr val="231F20"/>
                </a:solidFill>
                <a:latin typeface="Calibri" charset="0"/>
                <a:ea typeface="Arial Regular" charset="0"/>
                <a:cs typeface="Arial Regular" charset="0"/>
              </a:rPr>
              <a:t> test turnaround times</a:t>
            </a:r>
            <a:endParaRPr lang="en-US" altLang="en-US" sz="800" dirty="0" smtClean="0">
              <a:latin typeface="Calibri" charset="0"/>
              <a:ea typeface="Arial Regular" charset="0"/>
              <a:cs typeface="Arial Regular" charset="0"/>
            </a:endParaRPr>
          </a:p>
          <a:p>
            <a:pPr marL="171450" indent="-171450">
              <a:lnSpc>
                <a:spcPts val="888"/>
              </a:lnSpc>
              <a:buFont typeface="Arial" charset="0"/>
              <a:buChar char="•"/>
              <a:defRPr/>
            </a:pPr>
            <a:r>
              <a:rPr lang="en-US" altLang="en-US" sz="800" dirty="0" smtClean="0">
                <a:solidFill>
                  <a:srgbClr val="231F20"/>
                </a:solidFill>
                <a:latin typeface="Calibri" charset="0"/>
                <a:ea typeface="Arial Regular" charset="0"/>
                <a:cs typeface="Arial Regular" charset="0"/>
              </a:rPr>
              <a:t>Consider staff resources</a:t>
            </a:r>
            <a:endParaRPr lang="en-US" altLang="en-US" sz="800" dirty="0" smtClean="0">
              <a:latin typeface="Calibri" charset="0"/>
              <a:ea typeface="Arial Regular" charset="0"/>
              <a:cs typeface="Arial Regular" charset="0"/>
            </a:endParaRPr>
          </a:p>
          <a:p>
            <a:pPr>
              <a:spcBef>
                <a:spcPts val="313"/>
              </a:spcBef>
              <a:defRPr/>
            </a:pPr>
            <a:r>
              <a:rPr lang="en-US" altLang="en-US" sz="800" b="1" dirty="0" err="1" smtClean="0">
                <a:solidFill>
                  <a:srgbClr val="231F20"/>
                </a:solidFill>
                <a:latin typeface="Calibri" charset="0"/>
                <a:ea typeface="Arial Bold" charset="0"/>
                <a:cs typeface="Arial Bold" charset="0"/>
              </a:rPr>
              <a:t>Haematologist</a:t>
            </a:r>
            <a:r>
              <a:rPr lang="en-US" altLang="en-US" sz="800" b="1" dirty="0" smtClean="0">
                <a:solidFill>
                  <a:srgbClr val="231F20"/>
                </a:solidFill>
                <a:latin typeface="Calibri" charset="0"/>
                <a:ea typeface="Arial Bold" charset="0"/>
                <a:cs typeface="Arial Bold" charset="0"/>
              </a:rPr>
              <a:t> or transfusion specialist</a:t>
            </a:r>
            <a:endParaRPr lang="en-US" altLang="en-US" sz="800" b="1" dirty="0" smtClean="0">
              <a:latin typeface="Calibri" charset="0"/>
              <a:ea typeface="Arial Bold" charset="0"/>
              <a:cs typeface="Arial Bold" charset="0"/>
            </a:endParaRPr>
          </a:p>
          <a:p>
            <a:pPr marL="171450" indent="-171450">
              <a:spcBef>
                <a:spcPts val="138"/>
              </a:spcBef>
              <a:buFont typeface="Arial" charset="0"/>
              <a:buChar char="•"/>
              <a:defRPr/>
            </a:pPr>
            <a:r>
              <a:rPr lang="en-US" altLang="en-US" sz="800" dirty="0" smtClean="0">
                <a:solidFill>
                  <a:srgbClr val="231F20"/>
                </a:solidFill>
                <a:latin typeface="Calibri" charset="0"/>
                <a:ea typeface="Arial Regular" charset="0"/>
                <a:cs typeface="Arial Regular" charset="0"/>
              </a:rPr>
              <a:t>Support the clinical and laboratory staff as required</a:t>
            </a:r>
            <a:endParaRPr lang="en-US" altLang="en-US" sz="800" dirty="0" smtClean="0">
              <a:latin typeface="Calibri" charset="0"/>
              <a:ea typeface="Arial Regular" charset="0"/>
              <a:cs typeface="Arial Regular" charset="0"/>
            </a:endParaRPr>
          </a:p>
        </p:txBody>
      </p:sp>
      <p:sp>
        <p:nvSpPr>
          <p:cNvPr id="17412" name="object 4"/>
          <p:cNvSpPr txBox="1">
            <a:spLocks noChangeArrowheads="1"/>
          </p:cNvSpPr>
          <p:nvPr/>
        </p:nvSpPr>
        <p:spPr bwMode="auto">
          <a:xfrm>
            <a:off x="963613" y="1273175"/>
            <a:ext cx="7186612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2D5B"/>
                </a:solidFill>
                <a:ea typeface="Arial Regular" charset="0"/>
                <a:cs typeface="Arial Regular" charset="0"/>
              </a:rPr>
              <a:t>Critical bleeding protocol for infants and children</a:t>
            </a:r>
          </a:p>
          <a:p>
            <a:pPr algn="ctr">
              <a:lnSpc>
                <a:spcPts val="875"/>
              </a:lnSpc>
              <a:spcBef>
                <a:spcPts val="1188"/>
              </a:spcBef>
              <a:buFontTx/>
              <a:buNone/>
            </a:pPr>
            <a:r>
              <a:rPr lang="en-US" altLang="en-US" sz="800">
                <a:solidFill>
                  <a:srgbClr val="231F20"/>
                </a:solidFill>
                <a:ea typeface="Arial Regular" charset="0"/>
                <a:cs typeface="Arial Regular" charset="0"/>
              </a:rPr>
              <a:t>This template, developed by consensus, covers areas that should be included in a critical bleeding</a:t>
            </a:r>
            <a:r>
              <a:rPr lang="en-AU" altLang="en-US" sz="800">
                <a:solidFill>
                  <a:srgbClr val="231F20"/>
                </a:solidFill>
                <a:ea typeface="Arial Regular" charset="0"/>
                <a:cs typeface="Arial Regular" charset="0"/>
              </a:rPr>
              <a:t> </a:t>
            </a:r>
            <a:r>
              <a:rPr lang="en-US" altLang="en-US" sz="800">
                <a:solidFill>
                  <a:srgbClr val="231F20"/>
                </a:solidFill>
                <a:ea typeface="Arial Regular" charset="0"/>
                <a:cs typeface="Arial Regular" charset="0"/>
              </a:rPr>
              <a:t>protocol. </a:t>
            </a:r>
            <a:br>
              <a:rPr lang="en-US" altLang="en-US" sz="800">
                <a:solidFill>
                  <a:srgbClr val="231F20"/>
                </a:solidFill>
                <a:ea typeface="Arial Regular" charset="0"/>
                <a:cs typeface="Arial Regular" charset="0"/>
              </a:rPr>
            </a:br>
            <a:r>
              <a:rPr lang="en-US" altLang="en-US" sz="800">
                <a:solidFill>
                  <a:srgbClr val="231F20"/>
                </a:solidFill>
                <a:ea typeface="Arial Regular" charset="0"/>
                <a:cs typeface="Arial Regular" charset="0"/>
              </a:rPr>
              <a:t>The template can be adapted to meet the local institution’s patient population and resources.</a:t>
            </a:r>
            <a:endParaRPr lang="en-US" altLang="en-US" sz="800">
              <a:ea typeface="Arial Regular" charset="0"/>
              <a:cs typeface="Arial Regular" charset="0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6797675" y="1974850"/>
            <a:ext cx="1352550" cy="2973388"/>
          </a:xfrm>
          <a:prstGeom prst="rect">
            <a:avLst/>
          </a:prstGeom>
          <a:solidFill>
            <a:srgbClr val="002D5B"/>
          </a:solidFill>
        </p:spPr>
        <p:txBody>
          <a:bodyPr lIns="0" tIns="56515" rIns="0" bIns="0">
            <a:spAutoFit/>
          </a:bodyPr>
          <a:lstStyle>
            <a:lvl1pPr marL="889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ts val="450"/>
              </a:spcBef>
              <a:defRPr/>
            </a:pPr>
            <a:r>
              <a:rPr lang="en-US" altLang="en-US" sz="1000" b="1" dirty="0" smtClean="0">
                <a:solidFill>
                  <a:srgbClr val="FFFFFF"/>
                </a:solidFill>
                <a:latin typeface="Calibri" charset="0"/>
                <a:ea typeface="Arial Bold" charset="0"/>
                <a:cs typeface="Arial Bold" charset="0"/>
              </a:rPr>
              <a:t>OPTIMISE:</a:t>
            </a:r>
            <a:endParaRPr lang="en-US" altLang="en-US" sz="1000" b="1" dirty="0" smtClean="0">
              <a:latin typeface="Calibri" charset="0"/>
              <a:ea typeface="Arial Bold" charset="0"/>
              <a:cs typeface="Arial Bold" charset="0"/>
            </a:endParaRPr>
          </a:p>
          <a:p>
            <a:pPr marL="260350" indent="-171450">
              <a:lnSpc>
                <a:spcPts val="888"/>
              </a:lnSpc>
              <a:spcBef>
                <a:spcPts val="263"/>
              </a:spcBef>
              <a:buFont typeface="Arial" charset="0"/>
              <a:buChar char="•"/>
              <a:defRPr/>
            </a:pPr>
            <a:r>
              <a:rPr lang="en-US" altLang="en-US" sz="700" dirty="0" smtClean="0">
                <a:solidFill>
                  <a:srgbClr val="FFFFFF"/>
                </a:solidFill>
                <a:latin typeface="Calibri" charset="0"/>
                <a:ea typeface="Arial Regular" charset="0"/>
                <a:cs typeface="Arial Regular" charset="0"/>
              </a:rPr>
              <a:t>oxygenation</a:t>
            </a:r>
            <a:endParaRPr lang="en-US" altLang="en-US" sz="700" dirty="0" smtClean="0">
              <a:latin typeface="Calibri" charset="0"/>
              <a:ea typeface="Arial Regular" charset="0"/>
              <a:cs typeface="Arial Regular" charset="0"/>
            </a:endParaRPr>
          </a:p>
          <a:p>
            <a:pPr marL="260350" indent="-171450">
              <a:lnSpc>
                <a:spcPts val="863"/>
              </a:lnSpc>
              <a:buFont typeface="Arial" charset="0"/>
              <a:buChar char="•"/>
              <a:defRPr/>
            </a:pPr>
            <a:r>
              <a:rPr lang="en-US" altLang="en-US" sz="700" dirty="0" smtClean="0">
                <a:solidFill>
                  <a:srgbClr val="FFFFFF"/>
                </a:solidFill>
                <a:latin typeface="Calibri" charset="0"/>
                <a:ea typeface="Arial Regular" charset="0"/>
                <a:cs typeface="Arial Regular" charset="0"/>
              </a:rPr>
              <a:t>cardiac output</a:t>
            </a:r>
            <a:endParaRPr lang="en-US" altLang="en-US" sz="700" dirty="0" smtClean="0">
              <a:latin typeface="Calibri" charset="0"/>
              <a:ea typeface="Arial Regular" charset="0"/>
              <a:cs typeface="Arial Regular" charset="0"/>
            </a:endParaRPr>
          </a:p>
          <a:p>
            <a:pPr marL="260350" indent="-171450">
              <a:lnSpc>
                <a:spcPts val="863"/>
              </a:lnSpc>
              <a:buFont typeface="Arial" charset="0"/>
              <a:buChar char="•"/>
              <a:defRPr/>
            </a:pPr>
            <a:r>
              <a:rPr lang="en-US" altLang="en-US" sz="700" dirty="0" smtClean="0">
                <a:solidFill>
                  <a:srgbClr val="FFFFFF"/>
                </a:solidFill>
                <a:latin typeface="Calibri" charset="0"/>
                <a:ea typeface="Arial Regular" charset="0"/>
                <a:cs typeface="Arial Regular" charset="0"/>
              </a:rPr>
              <a:t>tissue perfusion</a:t>
            </a:r>
            <a:endParaRPr lang="en-US" altLang="en-US" sz="700" dirty="0" smtClean="0">
              <a:latin typeface="Calibri" charset="0"/>
              <a:ea typeface="Arial Regular" charset="0"/>
              <a:cs typeface="Arial Regular" charset="0"/>
            </a:endParaRPr>
          </a:p>
          <a:p>
            <a:pPr marL="260350" indent="-171450">
              <a:lnSpc>
                <a:spcPts val="888"/>
              </a:lnSpc>
              <a:buFont typeface="Arial" charset="0"/>
              <a:buChar char="•"/>
              <a:defRPr/>
            </a:pPr>
            <a:r>
              <a:rPr lang="en-US" altLang="en-US" sz="700" dirty="0" smtClean="0">
                <a:solidFill>
                  <a:srgbClr val="FFFFFF"/>
                </a:solidFill>
                <a:latin typeface="Calibri" charset="0"/>
                <a:ea typeface="Arial Regular" charset="0"/>
                <a:cs typeface="Arial Regular" charset="0"/>
              </a:rPr>
              <a:t>metabolic state</a:t>
            </a:r>
            <a:endParaRPr lang="en-US" altLang="en-US" sz="700" dirty="0" smtClean="0">
              <a:latin typeface="Calibri" charset="0"/>
              <a:ea typeface="Arial Regular" charset="0"/>
              <a:cs typeface="Arial Regular" charset="0"/>
            </a:endParaRPr>
          </a:p>
          <a:p>
            <a:pPr>
              <a:buClr>
                <a:srgbClr val="FFFFFF"/>
              </a:buClr>
              <a:buFont typeface="TitilliumText22L-Light" charset="0"/>
              <a:buChar char="•"/>
              <a:defRPr/>
            </a:pPr>
            <a:endParaRPr lang="en-US" altLang="en-US" sz="700" dirty="0" smtClean="0">
              <a:latin typeface="Calibri" charset="0"/>
              <a:ea typeface="Times New Roman" charset="0"/>
              <a:cs typeface="Times New Roman" charset="0"/>
            </a:endParaRPr>
          </a:p>
          <a:p>
            <a:pPr>
              <a:spcBef>
                <a:spcPts val="50"/>
              </a:spcBef>
              <a:buClr>
                <a:srgbClr val="FFFFFF"/>
              </a:buClr>
              <a:buFont typeface="TitilliumText22L-Light" charset="0"/>
              <a:buChar char="•"/>
              <a:defRPr/>
            </a:pPr>
            <a:endParaRPr lang="en-US" altLang="en-US" sz="700" dirty="0" smtClean="0">
              <a:latin typeface="Calibri" charset="0"/>
              <a:ea typeface="Times New Roman" charset="0"/>
              <a:cs typeface="Times New Roman" charset="0"/>
            </a:endParaRPr>
          </a:p>
          <a:p>
            <a:pPr>
              <a:defRPr/>
            </a:pPr>
            <a:r>
              <a:rPr lang="en-US" altLang="en-US" sz="1000" b="1" dirty="0" smtClean="0">
                <a:solidFill>
                  <a:srgbClr val="FFFFFF"/>
                </a:solidFill>
                <a:latin typeface="Calibri" charset="0"/>
                <a:ea typeface="Arial Bold" charset="0"/>
                <a:cs typeface="Arial Bold" charset="0"/>
              </a:rPr>
              <a:t>MONITOR</a:t>
            </a:r>
            <a:endParaRPr lang="en-US" altLang="en-US" sz="1000" b="1" dirty="0" smtClean="0">
              <a:latin typeface="Calibri" charset="0"/>
              <a:ea typeface="Arial Bold" charset="0"/>
              <a:cs typeface="Arial Bold" charset="0"/>
            </a:endParaRPr>
          </a:p>
          <a:p>
            <a:pPr>
              <a:spcBef>
                <a:spcPts val="138"/>
              </a:spcBef>
              <a:defRPr/>
            </a:pPr>
            <a:r>
              <a:rPr lang="en-US" altLang="en-US" sz="900" b="1" dirty="0" smtClean="0">
                <a:solidFill>
                  <a:srgbClr val="FFFFFF"/>
                </a:solidFill>
                <a:latin typeface="Calibri" charset="0"/>
                <a:ea typeface="Arial Bold" charset="0"/>
                <a:cs typeface="Arial Bold" charset="0"/>
              </a:rPr>
              <a:t>(every 30–60 mins):</a:t>
            </a:r>
            <a:endParaRPr lang="en-US" altLang="en-US" sz="900" b="1" dirty="0" smtClean="0">
              <a:latin typeface="Calibri" charset="0"/>
              <a:ea typeface="Arial Bold" charset="0"/>
              <a:cs typeface="Arial Bold" charset="0"/>
            </a:endParaRPr>
          </a:p>
          <a:p>
            <a:pPr marL="260350" indent="-171450">
              <a:lnSpc>
                <a:spcPts val="888"/>
              </a:lnSpc>
              <a:spcBef>
                <a:spcPts val="288"/>
              </a:spcBef>
              <a:buFont typeface="Arial" charset="0"/>
              <a:buChar char="•"/>
              <a:defRPr/>
            </a:pPr>
            <a:r>
              <a:rPr lang="en-US" altLang="en-US" sz="700" dirty="0" smtClean="0">
                <a:solidFill>
                  <a:srgbClr val="FFFFFF"/>
                </a:solidFill>
                <a:latin typeface="Calibri" charset="0"/>
                <a:ea typeface="Arial Regular" charset="0"/>
                <a:cs typeface="Arial Regular" charset="0"/>
              </a:rPr>
              <a:t>full blood count</a:t>
            </a:r>
            <a:endParaRPr lang="en-US" altLang="en-US" sz="700" dirty="0" smtClean="0">
              <a:latin typeface="Calibri" charset="0"/>
              <a:ea typeface="Arial Regular" charset="0"/>
              <a:cs typeface="Arial Regular" charset="0"/>
            </a:endParaRPr>
          </a:p>
          <a:p>
            <a:pPr marL="260350" indent="-171450">
              <a:lnSpc>
                <a:spcPts val="863"/>
              </a:lnSpc>
              <a:buFont typeface="Arial" charset="0"/>
              <a:buChar char="•"/>
              <a:defRPr/>
            </a:pPr>
            <a:r>
              <a:rPr lang="en-US" altLang="en-US" sz="700" dirty="0" smtClean="0">
                <a:solidFill>
                  <a:srgbClr val="FFFFFF"/>
                </a:solidFill>
                <a:latin typeface="Calibri" charset="0"/>
                <a:ea typeface="Arial Regular" charset="0"/>
                <a:cs typeface="Arial Regular" charset="0"/>
              </a:rPr>
              <a:t>coagulation screen</a:t>
            </a:r>
            <a:endParaRPr lang="en-US" altLang="en-US" sz="700" dirty="0" smtClean="0">
              <a:latin typeface="Calibri" charset="0"/>
              <a:ea typeface="Arial Regular" charset="0"/>
              <a:cs typeface="Arial Regular" charset="0"/>
            </a:endParaRPr>
          </a:p>
          <a:p>
            <a:pPr marL="260350" indent="-171450">
              <a:lnSpc>
                <a:spcPts val="863"/>
              </a:lnSpc>
              <a:buFont typeface="Arial" charset="0"/>
              <a:buChar char="•"/>
              <a:defRPr/>
            </a:pPr>
            <a:r>
              <a:rPr lang="en-US" altLang="en-US" sz="700" dirty="0" err="1" smtClean="0">
                <a:solidFill>
                  <a:srgbClr val="FFFFFF"/>
                </a:solidFill>
                <a:latin typeface="Calibri" charset="0"/>
                <a:ea typeface="Arial Regular" charset="0"/>
                <a:cs typeface="Arial Regular" charset="0"/>
              </a:rPr>
              <a:t>ionised</a:t>
            </a:r>
            <a:r>
              <a:rPr lang="en-US" altLang="en-US" sz="700" dirty="0" smtClean="0">
                <a:solidFill>
                  <a:srgbClr val="FFFFFF"/>
                </a:solidFill>
                <a:latin typeface="Calibri" charset="0"/>
                <a:ea typeface="Arial Regular" charset="0"/>
                <a:cs typeface="Arial Regular" charset="0"/>
              </a:rPr>
              <a:t> calcium</a:t>
            </a:r>
            <a:endParaRPr lang="en-US" altLang="en-US" sz="700" dirty="0" smtClean="0">
              <a:latin typeface="Calibri" charset="0"/>
              <a:ea typeface="Arial Regular" charset="0"/>
              <a:cs typeface="Arial Regular" charset="0"/>
            </a:endParaRPr>
          </a:p>
          <a:p>
            <a:pPr marL="260350" indent="-171450">
              <a:lnSpc>
                <a:spcPts val="888"/>
              </a:lnSpc>
              <a:buFont typeface="Arial" charset="0"/>
              <a:buChar char="•"/>
              <a:defRPr/>
            </a:pPr>
            <a:r>
              <a:rPr lang="en-US" altLang="en-US" sz="700" dirty="0" smtClean="0">
                <a:solidFill>
                  <a:srgbClr val="FFFFFF"/>
                </a:solidFill>
                <a:latin typeface="Calibri" charset="0"/>
                <a:ea typeface="Arial Regular" charset="0"/>
                <a:cs typeface="Arial Regular" charset="0"/>
              </a:rPr>
              <a:t>arterial blood gases</a:t>
            </a:r>
            <a:endParaRPr lang="en-US" altLang="en-US" sz="700" dirty="0" smtClean="0">
              <a:latin typeface="Calibri" charset="0"/>
              <a:ea typeface="Arial Regular" charset="0"/>
              <a:cs typeface="Arial Regular" charset="0"/>
            </a:endParaRPr>
          </a:p>
          <a:p>
            <a:pPr>
              <a:buClr>
                <a:srgbClr val="FFFFFF"/>
              </a:buClr>
              <a:buFont typeface="TitilliumText22L-Light" charset="0"/>
              <a:buChar char="•"/>
              <a:defRPr/>
            </a:pPr>
            <a:endParaRPr lang="en-US" altLang="en-US" sz="700" dirty="0" smtClean="0">
              <a:latin typeface="Calibri" charset="0"/>
              <a:ea typeface="Times New Roman" charset="0"/>
              <a:cs typeface="Times New Roman" charset="0"/>
            </a:endParaRPr>
          </a:p>
          <a:p>
            <a:pPr>
              <a:spcBef>
                <a:spcPts val="50"/>
              </a:spcBef>
              <a:buClr>
                <a:srgbClr val="FFFFFF"/>
              </a:buClr>
              <a:buFont typeface="TitilliumText22L-Light" charset="0"/>
              <a:buChar char="•"/>
              <a:defRPr/>
            </a:pPr>
            <a:endParaRPr lang="en-US" altLang="en-US" sz="700" dirty="0" smtClean="0">
              <a:latin typeface="Calibri" charset="0"/>
              <a:ea typeface="Times New Roman" charset="0"/>
              <a:cs typeface="Times New Roman" charset="0"/>
            </a:endParaRPr>
          </a:p>
          <a:p>
            <a:pPr>
              <a:defRPr/>
            </a:pPr>
            <a:r>
              <a:rPr lang="en-US" altLang="en-US" sz="1000" b="1" dirty="0" smtClean="0">
                <a:solidFill>
                  <a:srgbClr val="FFFFFF"/>
                </a:solidFill>
                <a:latin typeface="Calibri" charset="0"/>
                <a:ea typeface="Arial Bold" charset="0"/>
                <a:cs typeface="Arial Bold" charset="0"/>
              </a:rPr>
              <a:t>AIM FOR:</a:t>
            </a:r>
            <a:endParaRPr lang="en-US" altLang="en-US" sz="1000" b="1" dirty="0" smtClean="0">
              <a:latin typeface="Calibri" charset="0"/>
              <a:ea typeface="Arial Bold" charset="0"/>
              <a:cs typeface="Arial Bold" charset="0"/>
            </a:endParaRPr>
          </a:p>
          <a:p>
            <a:pPr marL="260350" indent="-171450">
              <a:lnSpc>
                <a:spcPts val="888"/>
              </a:lnSpc>
              <a:spcBef>
                <a:spcPts val="263"/>
              </a:spcBef>
              <a:buFont typeface="Arial" charset="0"/>
              <a:buChar char="•"/>
              <a:defRPr/>
            </a:pPr>
            <a:r>
              <a:rPr lang="en-US" altLang="en-US" sz="700" dirty="0" smtClean="0">
                <a:solidFill>
                  <a:srgbClr val="FFFFFF"/>
                </a:solidFill>
                <a:latin typeface="Calibri" charset="0"/>
                <a:ea typeface="Arial Regular" charset="0"/>
                <a:cs typeface="Arial Regular" charset="0"/>
              </a:rPr>
              <a:t>temperature &gt;36°C</a:t>
            </a:r>
            <a:endParaRPr lang="en-US" altLang="en-US" sz="700" dirty="0" smtClean="0">
              <a:latin typeface="Calibri" charset="0"/>
              <a:ea typeface="Arial Regular" charset="0"/>
              <a:cs typeface="Arial Regular" charset="0"/>
            </a:endParaRPr>
          </a:p>
          <a:p>
            <a:pPr marL="260350" indent="-171450">
              <a:lnSpc>
                <a:spcPts val="863"/>
              </a:lnSpc>
              <a:buFont typeface="Arial" charset="0"/>
              <a:buChar char="•"/>
              <a:defRPr/>
            </a:pPr>
            <a:r>
              <a:rPr lang="en-US" altLang="en-US" sz="700" dirty="0" smtClean="0">
                <a:solidFill>
                  <a:srgbClr val="FFFFFF"/>
                </a:solidFill>
                <a:latin typeface="Calibri" charset="0"/>
                <a:ea typeface="Arial Regular" charset="0"/>
                <a:cs typeface="Arial Regular" charset="0"/>
              </a:rPr>
              <a:t>pH &gt;7.2</a:t>
            </a:r>
            <a:endParaRPr lang="en-US" altLang="en-US" sz="700" dirty="0" smtClean="0">
              <a:latin typeface="Calibri" charset="0"/>
              <a:ea typeface="Arial Regular" charset="0"/>
              <a:cs typeface="Arial Regular" charset="0"/>
            </a:endParaRPr>
          </a:p>
          <a:p>
            <a:pPr marL="260350" indent="-171450">
              <a:lnSpc>
                <a:spcPts val="863"/>
              </a:lnSpc>
              <a:buFont typeface="Arial" charset="0"/>
              <a:buChar char="•"/>
              <a:defRPr/>
            </a:pPr>
            <a:r>
              <a:rPr lang="en-US" altLang="en-US" sz="700" dirty="0" smtClean="0">
                <a:solidFill>
                  <a:srgbClr val="FFFFFF"/>
                </a:solidFill>
                <a:latin typeface="Calibri" charset="0"/>
                <a:ea typeface="Arial Regular" charset="0"/>
                <a:cs typeface="Arial Regular" charset="0"/>
              </a:rPr>
              <a:t>lactate &lt;4 </a:t>
            </a:r>
            <a:r>
              <a:rPr lang="en-US" altLang="en-US" sz="700" dirty="0" err="1" smtClean="0">
                <a:solidFill>
                  <a:srgbClr val="FFFFFF"/>
                </a:solidFill>
                <a:latin typeface="Calibri" charset="0"/>
                <a:ea typeface="Arial Regular" charset="0"/>
                <a:cs typeface="Arial Regular" charset="0"/>
              </a:rPr>
              <a:t>mmol</a:t>
            </a:r>
            <a:r>
              <a:rPr lang="en-US" altLang="en-US" sz="700" dirty="0" smtClean="0">
                <a:solidFill>
                  <a:srgbClr val="FFFFFF"/>
                </a:solidFill>
                <a:latin typeface="Calibri" charset="0"/>
                <a:ea typeface="Arial Regular" charset="0"/>
                <a:cs typeface="Arial Regular" charset="0"/>
              </a:rPr>
              <a:t>/L</a:t>
            </a:r>
            <a:endParaRPr lang="en-US" altLang="en-US" sz="700" dirty="0" smtClean="0">
              <a:latin typeface="Calibri" charset="0"/>
              <a:ea typeface="Arial Regular" charset="0"/>
              <a:cs typeface="Arial Regular" charset="0"/>
            </a:endParaRPr>
          </a:p>
          <a:p>
            <a:pPr marL="260350" indent="-171450">
              <a:lnSpc>
                <a:spcPts val="863"/>
              </a:lnSpc>
              <a:buFont typeface="Arial" charset="0"/>
              <a:buChar char="•"/>
              <a:defRPr/>
            </a:pPr>
            <a:r>
              <a:rPr lang="en-US" altLang="en-US" sz="700" dirty="0" err="1" smtClean="0">
                <a:solidFill>
                  <a:srgbClr val="FFFFFF"/>
                </a:solidFill>
                <a:latin typeface="Calibri" charset="0"/>
                <a:ea typeface="Arial Regular" charset="0"/>
                <a:cs typeface="Arial Regular" charset="0"/>
              </a:rPr>
              <a:t>ionised</a:t>
            </a:r>
            <a:r>
              <a:rPr lang="en-US" altLang="en-US" sz="700" dirty="0" smtClean="0">
                <a:solidFill>
                  <a:srgbClr val="FFFFFF"/>
                </a:solidFill>
                <a:latin typeface="Calibri" charset="0"/>
                <a:ea typeface="Arial Regular" charset="0"/>
                <a:cs typeface="Arial Regular" charset="0"/>
              </a:rPr>
              <a:t> calcium</a:t>
            </a:r>
            <a:r>
              <a:rPr lang="en-US" altLang="en-US" sz="700" dirty="0" smtClean="0">
                <a:latin typeface="Calibri" charset="0"/>
                <a:ea typeface="Arial Regular" charset="0"/>
                <a:cs typeface="Arial Regular" charset="0"/>
              </a:rPr>
              <a:t> </a:t>
            </a:r>
            <a:r>
              <a:rPr lang="en-US" altLang="en-US" sz="700" dirty="0" smtClean="0">
                <a:solidFill>
                  <a:srgbClr val="FFFFFF"/>
                </a:solidFill>
                <a:latin typeface="Calibri" charset="0"/>
                <a:ea typeface="Arial Regular" charset="0"/>
                <a:cs typeface="Arial Regular" charset="0"/>
              </a:rPr>
              <a:t>&gt;1.1 </a:t>
            </a:r>
            <a:r>
              <a:rPr lang="en-US" altLang="en-US" sz="700" dirty="0" err="1" smtClean="0">
                <a:solidFill>
                  <a:srgbClr val="FFFFFF"/>
                </a:solidFill>
                <a:latin typeface="Calibri" charset="0"/>
                <a:ea typeface="Arial Regular" charset="0"/>
                <a:cs typeface="Arial Regular" charset="0"/>
              </a:rPr>
              <a:t>mmol</a:t>
            </a:r>
            <a:r>
              <a:rPr lang="en-US" altLang="en-US" sz="700" dirty="0" smtClean="0">
                <a:solidFill>
                  <a:srgbClr val="FFFFFF"/>
                </a:solidFill>
                <a:latin typeface="Calibri" charset="0"/>
                <a:ea typeface="Arial Regular" charset="0"/>
                <a:cs typeface="Arial Regular" charset="0"/>
              </a:rPr>
              <a:t>/L</a:t>
            </a:r>
            <a:endParaRPr lang="en-US" altLang="en-US" sz="700" dirty="0" smtClean="0">
              <a:latin typeface="Calibri" charset="0"/>
              <a:ea typeface="Arial Regular" charset="0"/>
              <a:cs typeface="Arial Regular" charset="0"/>
            </a:endParaRPr>
          </a:p>
          <a:p>
            <a:pPr marL="260350" indent="-171450">
              <a:lnSpc>
                <a:spcPts val="863"/>
              </a:lnSpc>
              <a:buFont typeface="Arial" charset="0"/>
              <a:buChar char="•"/>
              <a:defRPr/>
            </a:pPr>
            <a:r>
              <a:rPr lang="en-US" altLang="en-US" sz="700" dirty="0" smtClean="0">
                <a:solidFill>
                  <a:srgbClr val="FFFFFF"/>
                </a:solidFill>
                <a:latin typeface="Calibri" charset="0"/>
                <a:ea typeface="Arial Regular" charset="0"/>
                <a:cs typeface="Arial Regular" charset="0"/>
              </a:rPr>
              <a:t>platelets &gt;50 × 10</a:t>
            </a:r>
            <a:r>
              <a:rPr lang="en-US" altLang="en-US" sz="600" baseline="35000" dirty="0" smtClean="0">
                <a:solidFill>
                  <a:srgbClr val="FFFFFF"/>
                </a:solidFill>
                <a:latin typeface="Calibri" charset="0"/>
                <a:ea typeface="Arial Regular" charset="0"/>
                <a:cs typeface="Arial Regular" charset="0"/>
              </a:rPr>
              <a:t>9</a:t>
            </a:r>
            <a:r>
              <a:rPr lang="en-US" altLang="en-US" sz="700" dirty="0" smtClean="0">
                <a:solidFill>
                  <a:srgbClr val="FFFFFF"/>
                </a:solidFill>
                <a:latin typeface="Calibri" charset="0"/>
                <a:ea typeface="Arial Regular" charset="0"/>
                <a:cs typeface="Arial Regular" charset="0"/>
              </a:rPr>
              <a:t>/L</a:t>
            </a:r>
            <a:endParaRPr lang="en-US" altLang="en-US" sz="700" dirty="0" smtClean="0">
              <a:latin typeface="Calibri" charset="0"/>
              <a:ea typeface="Arial Regular" charset="0"/>
              <a:cs typeface="Arial Regular" charset="0"/>
            </a:endParaRPr>
          </a:p>
          <a:p>
            <a:pPr marL="260350" indent="-171450">
              <a:lnSpc>
                <a:spcPts val="863"/>
              </a:lnSpc>
              <a:buFont typeface="Arial" charset="0"/>
              <a:buChar char="•"/>
              <a:defRPr/>
            </a:pPr>
            <a:r>
              <a:rPr lang="en-US" altLang="en-US" sz="700" dirty="0" smtClean="0">
                <a:solidFill>
                  <a:srgbClr val="FFFFFF"/>
                </a:solidFill>
                <a:latin typeface="Calibri" charset="0"/>
                <a:ea typeface="Arial Regular" charset="0"/>
                <a:cs typeface="Arial Regular" charset="0"/>
              </a:rPr>
              <a:t>PT/APTT &lt;1.5 × normal</a:t>
            </a:r>
            <a:endParaRPr lang="en-US" altLang="en-US" sz="700" dirty="0" smtClean="0">
              <a:latin typeface="Calibri" charset="0"/>
              <a:ea typeface="Arial Regular" charset="0"/>
              <a:cs typeface="Arial Regular" charset="0"/>
            </a:endParaRPr>
          </a:p>
          <a:p>
            <a:pPr marL="260350" indent="-171450">
              <a:lnSpc>
                <a:spcPts val="888"/>
              </a:lnSpc>
              <a:buFont typeface="Arial" charset="0"/>
              <a:buChar char="•"/>
              <a:defRPr/>
            </a:pPr>
            <a:r>
              <a:rPr lang="en-US" altLang="en-US" sz="700" dirty="0" smtClean="0">
                <a:solidFill>
                  <a:srgbClr val="FFFFFF"/>
                </a:solidFill>
                <a:latin typeface="Calibri" charset="0"/>
                <a:ea typeface="Arial Regular" charset="0"/>
                <a:cs typeface="Arial Regular" charset="0"/>
              </a:rPr>
              <a:t>fibrinogen &gt;2 g/L</a:t>
            </a:r>
            <a:endParaRPr lang="en-US" altLang="en-US" sz="700" dirty="0" smtClean="0">
              <a:latin typeface="Calibri" charset="0"/>
              <a:ea typeface="Arial Regular" charset="0"/>
              <a:cs typeface="Arial Regular" charset="0"/>
            </a:endParaRPr>
          </a:p>
        </p:txBody>
      </p:sp>
      <p:sp>
        <p:nvSpPr>
          <p:cNvPr id="17414" name="object 6"/>
          <p:cNvSpPr txBox="1">
            <a:spLocks noChangeArrowheads="1"/>
          </p:cNvSpPr>
          <p:nvPr/>
        </p:nvSpPr>
        <p:spPr bwMode="auto">
          <a:xfrm>
            <a:off x="976313" y="2009775"/>
            <a:ext cx="5419725" cy="401638"/>
          </a:xfrm>
          <a:prstGeom prst="rect">
            <a:avLst/>
          </a:prstGeom>
          <a:solidFill>
            <a:srgbClr val="CAD5E4"/>
          </a:solidFill>
          <a:ln w="15722">
            <a:solidFill>
              <a:srgbClr val="005689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ts val="375"/>
              </a:spcBef>
              <a:buFontTx/>
              <a:buNone/>
            </a:pPr>
            <a:r>
              <a:rPr lang="en-US" altLang="en-US" sz="800" b="1">
                <a:solidFill>
                  <a:srgbClr val="231F20"/>
                </a:solidFill>
                <a:ea typeface="Arial Bold" charset="0"/>
                <a:cs typeface="Arial Bold" charset="0"/>
              </a:rPr>
              <a:t>Senior clinician </a:t>
            </a:r>
            <a:r>
              <a:rPr lang="en-US" altLang="en-US" sz="800">
                <a:solidFill>
                  <a:srgbClr val="231F20"/>
                </a:solidFill>
                <a:ea typeface="Arial Regular" charset="0"/>
                <a:cs typeface="Arial Regular" charset="0"/>
              </a:rPr>
              <a:t>determines that patient meets criteria for critical bleeding protocol activation</a:t>
            </a:r>
            <a:endParaRPr lang="en-US" altLang="en-US" sz="800">
              <a:ea typeface="Arial Regular" charset="0"/>
              <a:cs typeface="Arial Regular" charset="0"/>
            </a:endParaRPr>
          </a:p>
          <a:p>
            <a:pPr algn="ctr">
              <a:spcBef>
                <a:spcPts val="438"/>
              </a:spcBef>
              <a:buFontTx/>
              <a:buNone/>
            </a:pPr>
            <a:r>
              <a:rPr lang="en-US" altLang="en-US" sz="1000" b="1">
                <a:solidFill>
                  <a:srgbClr val="002D5B"/>
                </a:solidFill>
                <a:ea typeface="Arial Regular" charset="0"/>
                <a:cs typeface="Arial Regular" charset="0"/>
              </a:rPr>
              <a:t>‘Activate critical bleeding protocol’</a:t>
            </a:r>
            <a:endParaRPr lang="en-US" altLang="en-US" sz="1000" b="1">
              <a:ea typeface="Arial Regular" charset="0"/>
              <a:cs typeface="Arial Regular" charset="0"/>
            </a:endParaRPr>
          </a:p>
        </p:txBody>
      </p:sp>
      <p:sp>
        <p:nvSpPr>
          <p:cNvPr id="17415" name="object 7"/>
          <p:cNvSpPr>
            <a:spLocks/>
          </p:cNvSpPr>
          <p:nvPr/>
        </p:nvSpPr>
        <p:spPr bwMode="auto">
          <a:xfrm>
            <a:off x="3597275" y="2419350"/>
            <a:ext cx="179388" cy="111125"/>
          </a:xfrm>
          <a:custGeom>
            <a:avLst/>
            <a:gdLst>
              <a:gd name="T0" fmla="*/ 178632 w 179704"/>
              <a:gd name="T1" fmla="*/ 0 h 111760"/>
              <a:gd name="T2" fmla="*/ 0 w 179704"/>
              <a:gd name="T3" fmla="*/ 0 h 111760"/>
              <a:gd name="T4" fmla="*/ 89316 w 179704"/>
              <a:gd name="T5" fmla="*/ 109491 h 111760"/>
              <a:gd name="T6" fmla="*/ 178632 w 179704"/>
              <a:gd name="T7" fmla="*/ 0 h 1117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9704" h="111760">
                <a:moveTo>
                  <a:pt x="179578" y="0"/>
                </a:moveTo>
                <a:lnTo>
                  <a:pt x="0" y="0"/>
                </a:lnTo>
                <a:lnTo>
                  <a:pt x="89789" y="111379"/>
                </a:lnTo>
                <a:lnTo>
                  <a:pt x="179578" y="0"/>
                </a:lnTo>
                <a:close/>
              </a:path>
            </a:pathLst>
          </a:custGeom>
          <a:solidFill>
            <a:srgbClr val="0056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6" name="object 9"/>
          <p:cNvSpPr txBox="1">
            <a:spLocks noChangeArrowheads="1"/>
          </p:cNvSpPr>
          <p:nvPr/>
        </p:nvSpPr>
        <p:spPr bwMode="auto">
          <a:xfrm>
            <a:off x="976313" y="2570163"/>
            <a:ext cx="5419725" cy="482600"/>
          </a:xfrm>
          <a:prstGeom prst="rect">
            <a:avLst/>
          </a:prstGeom>
          <a:solidFill>
            <a:srgbClr val="CAD5E4"/>
          </a:solidFill>
          <a:ln w="15722">
            <a:solidFill>
              <a:srgbClr val="005689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ts val="425"/>
              </a:spcBef>
              <a:buFontTx/>
              <a:buNone/>
            </a:pPr>
            <a:r>
              <a:rPr lang="en-US" altLang="en-US" sz="1000" b="1">
                <a:solidFill>
                  <a:srgbClr val="002D5B"/>
                </a:solidFill>
                <a:ea typeface="Arial Bold" charset="0"/>
                <a:cs typeface="Arial Bold" charset="0"/>
              </a:rPr>
              <a:t>Baseline</a:t>
            </a:r>
            <a:endParaRPr lang="en-US" altLang="en-US" sz="1000" b="1">
              <a:ea typeface="Arial Bold" charset="0"/>
              <a:cs typeface="Arial Bold" charset="0"/>
            </a:endParaRPr>
          </a:p>
          <a:p>
            <a:pPr algn="ctr">
              <a:lnSpc>
                <a:spcPts val="875"/>
              </a:lnSpc>
              <a:spcBef>
                <a:spcPts val="200"/>
              </a:spcBef>
              <a:buFontTx/>
              <a:buNone/>
            </a:pPr>
            <a:r>
              <a:rPr lang="en-US" altLang="en-US" sz="800">
                <a:solidFill>
                  <a:srgbClr val="231F20"/>
                </a:solidFill>
                <a:ea typeface="Arial Regular" charset="0"/>
                <a:cs typeface="Arial Regular" charset="0"/>
              </a:rPr>
              <a:t>Full blood count, blood group and cross match, coagulation screen (PT, APTT and fibrinogen), biochemistry, </a:t>
            </a:r>
            <a:br>
              <a:rPr lang="en-US" altLang="en-US" sz="800">
                <a:solidFill>
                  <a:srgbClr val="231F20"/>
                </a:solidFill>
                <a:ea typeface="Arial Regular" charset="0"/>
                <a:cs typeface="Arial Regular" charset="0"/>
              </a:rPr>
            </a:br>
            <a:r>
              <a:rPr lang="en-US" altLang="en-US" sz="800">
                <a:solidFill>
                  <a:srgbClr val="231F20"/>
                </a:solidFill>
                <a:ea typeface="Arial Regular" charset="0"/>
                <a:cs typeface="Arial Regular" charset="0"/>
              </a:rPr>
              <a:t>arterial blood gas and POC testing (if available)</a:t>
            </a:r>
            <a:endParaRPr lang="en-US" altLang="en-US" sz="800">
              <a:ea typeface="Arial Regular" charset="0"/>
              <a:cs typeface="Arial Regular" charset="0"/>
            </a:endParaRPr>
          </a:p>
        </p:txBody>
      </p:sp>
      <p:sp>
        <p:nvSpPr>
          <p:cNvPr id="17417" name="object 10"/>
          <p:cNvSpPr>
            <a:spLocks/>
          </p:cNvSpPr>
          <p:nvPr/>
        </p:nvSpPr>
        <p:spPr bwMode="auto">
          <a:xfrm>
            <a:off x="3597275" y="3060526"/>
            <a:ext cx="179388" cy="112713"/>
          </a:xfrm>
          <a:custGeom>
            <a:avLst/>
            <a:gdLst>
              <a:gd name="T0" fmla="*/ 178632 w 179704"/>
              <a:gd name="T1" fmla="*/ 0 h 111760"/>
              <a:gd name="T2" fmla="*/ 0 w 179704"/>
              <a:gd name="T3" fmla="*/ 0 h 111760"/>
              <a:gd name="T4" fmla="*/ 89316 w 179704"/>
              <a:gd name="T5" fmla="*/ 114253 h 111760"/>
              <a:gd name="T6" fmla="*/ 178632 w 179704"/>
              <a:gd name="T7" fmla="*/ 0 h 1117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9704" h="111760">
                <a:moveTo>
                  <a:pt x="179578" y="0"/>
                </a:moveTo>
                <a:lnTo>
                  <a:pt x="0" y="0"/>
                </a:lnTo>
                <a:lnTo>
                  <a:pt x="89789" y="111379"/>
                </a:lnTo>
                <a:lnTo>
                  <a:pt x="179578" y="0"/>
                </a:lnTo>
                <a:close/>
              </a:path>
            </a:pathLst>
          </a:custGeom>
          <a:solidFill>
            <a:srgbClr val="0056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8" name="object 12"/>
          <p:cNvSpPr txBox="1">
            <a:spLocks noChangeArrowheads="1"/>
          </p:cNvSpPr>
          <p:nvPr/>
        </p:nvSpPr>
        <p:spPr bwMode="auto">
          <a:xfrm>
            <a:off x="976313" y="3224213"/>
            <a:ext cx="5419725" cy="195262"/>
          </a:xfrm>
          <a:prstGeom prst="rect">
            <a:avLst/>
          </a:prstGeom>
          <a:solidFill>
            <a:srgbClr val="CAD5E4"/>
          </a:solidFill>
          <a:ln w="15722">
            <a:solidFill>
              <a:srgbClr val="005689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marL="1773238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ts val="375"/>
              </a:spcBef>
              <a:buFontTx/>
              <a:buNone/>
            </a:pPr>
            <a:r>
              <a:rPr lang="en-US" altLang="en-US" sz="800" b="1">
                <a:solidFill>
                  <a:srgbClr val="231F20"/>
                </a:solidFill>
                <a:ea typeface="Arial Bold" charset="0"/>
                <a:cs typeface="Arial Bold" charset="0"/>
              </a:rPr>
              <a:t>Notify transfusion laboratory </a:t>
            </a:r>
            <a:r>
              <a:rPr lang="en-US" altLang="en-US" sz="800">
                <a:solidFill>
                  <a:srgbClr val="231F20"/>
                </a:solidFill>
                <a:ea typeface="Arial Regular" charset="0"/>
                <a:cs typeface="Arial Regular" charset="0"/>
              </a:rPr>
              <a:t>(</a:t>
            </a:r>
            <a:r>
              <a:rPr lang="en-US" altLang="en-US" sz="800" i="1">
                <a:solidFill>
                  <a:srgbClr val="231F20"/>
                </a:solidFill>
                <a:ea typeface="Arial Regular" charset="0"/>
                <a:cs typeface="Arial Regular" charset="0"/>
              </a:rPr>
              <a:t>insert contact no.</a:t>
            </a:r>
            <a:r>
              <a:rPr lang="en-US" altLang="en-US" sz="800">
                <a:solidFill>
                  <a:srgbClr val="231F20"/>
                </a:solidFill>
                <a:ea typeface="Arial Regular" charset="0"/>
                <a:cs typeface="Arial Regular" charset="0"/>
              </a:rPr>
              <a:t>)</a:t>
            </a:r>
            <a:endParaRPr lang="en-US" altLang="en-US" sz="800">
              <a:ea typeface="Arial Regular" charset="0"/>
              <a:cs typeface="Arial Regular" charset="0"/>
            </a:endParaRPr>
          </a:p>
        </p:txBody>
      </p:sp>
      <p:sp>
        <p:nvSpPr>
          <p:cNvPr id="17419" name="object 13"/>
          <p:cNvSpPr>
            <a:spLocks/>
          </p:cNvSpPr>
          <p:nvPr/>
        </p:nvSpPr>
        <p:spPr bwMode="auto">
          <a:xfrm>
            <a:off x="2139950" y="3424238"/>
            <a:ext cx="179388" cy="112712"/>
          </a:xfrm>
          <a:custGeom>
            <a:avLst/>
            <a:gdLst>
              <a:gd name="T0" fmla="*/ 178632 w 179704"/>
              <a:gd name="T1" fmla="*/ 0 h 111760"/>
              <a:gd name="T2" fmla="*/ 0 w 179704"/>
              <a:gd name="T3" fmla="*/ 0 h 111760"/>
              <a:gd name="T4" fmla="*/ 89316 w 179704"/>
              <a:gd name="T5" fmla="*/ 114251 h 111760"/>
              <a:gd name="T6" fmla="*/ 178632 w 179704"/>
              <a:gd name="T7" fmla="*/ 0 h 1117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9704" h="111760">
                <a:moveTo>
                  <a:pt x="179578" y="0"/>
                </a:moveTo>
                <a:lnTo>
                  <a:pt x="0" y="0"/>
                </a:lnTo>
                <a:lnTo>
                  <a:pt x="89789" y="111379"/>
                </a:lnTo>
                <a:lnTo>
                  <a:pt x="179578" y="0"/>
                </a:lnTo>
                <a:close/>
              </a:path>
            </a:pathLst>
          </a:custGeom>
          <a:solidFill>
            <a:srgbClr val="0056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20" name="object 15"/>
          <p:cNvSpPr>
            <a:spLocks/>
          </p:cNvSpPr>
          <p:nvPr/>
        </p:nvSpPr>
        <p:spPr bwMode="auto">
          <a:xfrm>
            <a:off x="5067300" y="3424238"/>
            <a:ext cx="179388" cy="112712"/>
          </a:xfrm>
          <a:custGeom>
            <a:avLst/>
            <a:gdLst>
              <a:gd name="T0" fmla="*/ 178632 w 179704"/>
              <a:gd name="T1" fmla="*/ 0 h 111760"/>
              <a:gd name="T2" fmla="*/ 0 w 179704"/>
              <a:gd name="T3" fmla="*/ 0 h 111760"/>
              <a:gd name="T4" fmla="*/ 89316 w 179704"/>
              <a:gd name="T5" fmla="*/ 114251 h 111760"/>
              <a:gd name="T6" fmla="*/ 178632 w 179704"/>
              <a:gd name="T7" fmla="*/ 0 h 1117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9704" h="111760">
                <a:moveTo>
                  <a:pt x="179578" y="0"/>
                </a:moveTo>
                <a:lnTo>
                  <a:pt x="0" y="0"/>
                </a:lnTo>
                <a:lnTo>
                  <a:pt x="89789" y="111379"/>
                </a:lnTo>
                <a:lnTo>
                  <a:pt x="179578" y="0"/>
                </a:lnTo>
                <a:close/>
              </a:path>
            </a:pathLst>
          </a:custGeom>
          <a:solidFill>
            <a:srgbClr val="0056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21" name="object 17"/>
          <p:cNvSpPr>
            <a:spLocks/>
          </p:cNvSpPr>
          <p:nvPr/>
        </p:nvSpPr>
        <p:spPr bwMode="auto">
          <a:xfrm>
            <a:off x="3517900" y="3708400"/>
            <a:ext cx="111125" cy="179388"/>
          </a:xfrm>
          <a:custGeom>
            <a:avLst/>
            <a:gdLst>
              <a:gd name="T0" fmla="*/ 109490 w 111760"/>
              <a:gd name="T1" fmla="*/ 0 h 179704"/>
              <a:gd name="T2" fmla="*/ 0 w 111760"/>
              <a:gd name="T3" fmla="*/ 89316 h 179704"/>
              <a:gd name="T4" fmla="*/ 109490 w 111760"/>
              <a:gd name="T5" fmla="*/ 178631 h 179704"/>
              <a:gd name="T6" fmla="*/ 109490 w 111760"/>
              <a:gd name="T7" fmla="*/ 0 h 17970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1760" h="179704">
                <a:moveTo>
                  <a:pt x="111378" y="0"/>
                </a:moveTo>
                <a:lnTo>
                  <a:pt x="0" y="89789"/>
                </a:lnTo>
                <a:lnTo>
                  <a:pt x="111378" y="179578"/>
                </a:lnTo>
                <a:lnTo>
                  <a:pt x="111378" y="0"/>
                </a:lnTo>
                <a:close/>
              </a:path>
            </a:pathLst>
          </a:custGeom>
          <a:solidFill>
            <a:srgbClr val="F26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22" name="object 18"/>
          <p:cNvSpPr>
            <a:spLocks/>
          </p:cNvSpPr>
          <p:nvPr/>
        </p:nvSpPr>
        <p:spPr bwMode="auto">
          <a:xfrm>
            <a:off x="3573463" y="3770313"/>
            <a:ext cx="223837" cy="57150"/>
          </a:xfrm>
          <a:custGeom>
            <a:avLst/>
            <a:gdLst>
              <a:gd name="T0" fmla="*/ 0 w 223520"/>
              <a:gd name="T1" fmla="*/ 55458 h 57785"/>
              <a:gd name="T2" fmla="*/ 224038 w 223520"/>
              <a:gd name="T3" fmla="*/ 55458 h 57785"/>
              <a:gd name="T4" fmla="*/ 224038 w 223520"/>
              <a:gd name="T5" fmla="*/ 0 h 57785"/>
              <a:gd name="T6" fmla="*/ 0 w 223520"/>
              <a:gd name="T7" fmla="*/ 0 h 57785"/>
              <a:gd name="T8" fmla="*/ 0 w 223520"/>
              <a:gd name="T9" fmla="*/ 55458 h 577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3520" h="57785">
                <a:moveTo>
                  <a:pt x="0" y="57327"/>
                </a:moveTo>
                <a:lnTo>
                  <a:pt x="223088" y="57327"/>
                </a:lnTo>
                <a:lnTo>
                  <a:pt x="223088" y="0"/>
                </a:lnTo>
                <a:lnTo>
                  <a:pt x="0" y="0"/>
                </a:lnTo>
                <a:lnTo>
                  <a:pt x="0" y="57327"/>
                </a:lnTo>
                <a:close/>
              </a:path>
            </a:pathLst>
          </a:custGeom>
          <a:solidFill>
            <a:srgbClr val="F26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23" name="object 19"/>
          <p:cNvSpPr>
            <a:spLocks/>
          </p:cNvSpPr>
          <p:nvPr/>
        </p:nvSpPr>
        <p:spPr bwMode="auto">
          <a:xfrm>
            <a:off x="3773488" y="3708400"/>
            <a:ext cx="111125" cy="179388"/>
          </a:xfrm>
          <a:custGeom>
            <a:avLst/>
            <a:gdLst>
              <a:gd name="T0" fmla="*/ 0 w 111760"/>
              <a:gd name="T1" fmla="*/ 0 h 179704"/>
              <a:gd name="T2" fmla="*/ 0 w 111760"/>
              <a:gd name="T3" fmla="*/ 178631 h 179704"/>
              <a:gd name="T4" fmla="*/ 109491 w 111760"/>
              <a:gd name="T5" fmla="*/ 89316 h 179704"/>
              <a:gd name="T6" fmla="*/ 0 w 111760"/>
              <a:gd name="T7" fmla="*/ 0 h 17970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1760" h="179704">
                <a:moveTo>
                  <a:pt x="0" y="0"/>
                </a:moveTo>
                <a:lnTo>
                  <a:pt x="0" y="179578"/>
                </a:lnTo>
                <a:lnTo>
                  <a:pt x="111379" y="89789"/>
                </a:lnTo>
                <a:lnTo>
                  <a:pt x="0" y="0"/>
                </a:lnTo>
                <a:close/>
              </a:path>
            </a:pathLst>
          </a:custGeom>
          <a:solidFill>
            <a:srgbClr val="F26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24" name="object 20"/>
          <p:cNvSpPr>
            <a:spLocks/>
          </p:cNvSpPr>
          <p:nvPr/>
        </p:nvSpPr>
        <p:spPr bwMode="auto">
          <a:xfrm>
            <a:off x="3811588" y="3770313"/>
            <a:ext cx="0" cy="57150"/>
          </a:xfrm>
          <a:custGeom>
            <a:avLst/>
            <a:gdLst>
              <a:gd name="T0" fmla="*/ 0 h 57785"/>
              <a:gd name="T1" fmla="*/ 55458 h 57785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57785">
                <a:moveTo>
                  <a:pt x="0" y="0"/>
                </a:moveTo>
                <a:lnTo>
                  <a:pt x="0" y="57327"/>
                </a:lnTo>
              </a:path>
            </a:pathLst>
          </a:custGeom>
          <a:noFill/>
          <a:ln w="35560">
            <a:solidFill>
              <a:srgbClr val="F26C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25" name="object 21"/>
          <p:cNvSpPr>
            <a:spLocks/>
          </p:cNvSpPr>
          <p:nvPr/>
        </p:nvSpPr>
        <p:spPr bwMode="auto">
          <a:xfrm>
            <a:off x="6432550" y="3708400"/>
            <a:ext cx="111125" cy="179388"/>
          </a:xfrm>
          <a:custGeom>
            <a:avLst/>
            <a:gdLst>
              <a:gd name="T0" fmla="*/ 109493 w 111759"/>
              <a:gd name="T1" fmla="*/ 0 h 179704"/>
              <a:gd name="T2" fmla="*/ 0 w 111759"/>
              <a:gd name="T3" fmla="*/ 89316 h 179704"/>
              <a:gd name="T4" fmla="*/ 109493 w 111759"/>
              <a:gd name="T5" fmla="*/ 178631 h 179704"/>
              <a:gd name="T6" fmla="*/ 109493 w 111759"/>
              <a:gd name="T7" fmla="*/ 0 h 17970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1759" h="179704">
                <a:moveTo>
                  <a:pt x="111378" y="0"/>
                </a:moveTo>
                <a:lnTo>
                  <a:pt x="0" y="89789"/>
                </a:lnTo>
                <a:lnTo>
                  <a:pt x="111378" y="179578"/>
                </a:lnTo>
                <a:lnTo>
                  <a:pt x="111378" y="0"/>
                </a:lnTo>
                <a:close/>
              </a:path>
            </a:pathLst>
          </a:custGeom>
          <a:solidFill>
            <a:srgbClr val="D223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26" name="object 22"/>
          <p:cNvSpPr>
            <a:spLocks/>
          </p:cNvSpPr>
          <p:nvPr/>
        </p:nvSpPr>
        <p:spPr bwMode="auto">
          <a:xfrm>
            <a:off x="4551363" y="5062538"/>
            <a:ext cx="222250" cy="222250"/>
          </a:xfrm>
          <a:custGeom>
            <a:avLst/>
            <a:gdLst>
              <a:gd name="T0" fmla="*/ 110430 w 222884"/>
              <a:gd name="T1" fmla="*/ 0 h 222884"/>
              <a:gd name="T2" fmla="*/ 67449 w 222884"/>
              <a:gd name="T3" fmla="*/ 8678 h 222884"/>
              <a:gd name="T4" fmla="*/ 32346 w 222884"/>
              <a:gd name="T5" fmla="*/ 32346 h 222884"/>
              <a:gd name="T6" fmla="*/ 8678 w 222884"/>
              <a:gd name="T7" fmla="*/ 67449 h 222884"/>
              <a:gd name="T8" fmla="*/ 0 w 222884"/>
              <a:gd name="T9" fmla="*/ 110431 h 222884"/>
              <a:gd name="T10" fmla="*/ 8678 w 222884"/>
              <a:gd name="T11" fmla="*/ 153418 h 222884"/>
              <a:gd name="T12" fmla="*/ 32346 w 222884"/>
              <a:gd name="T13" fmla="*/ 188520 h 222884"/>
              <a:gd name="T14" fmla="*/ 67449 w 222884"/>
              <a:gd name="T15" fmla="*/ 212185 h 222884"/>
              <a:gd name="T16" fmla="*/ 110430 w 222884"/>
              <a:gd name="T17" fmla="*/ 220862 h 222884"/>
              <a:gd name="T18" fmla="*/ 153412 w 222884"/>
              <a:gd name="T19" fmla="*/ 212185 h 222884"/>
              <a:gd name="T20" fmla="*/ 188515 w 222884"/>
              <a:gd name="T21" fmla="*/ 188520 h 222884"/>
              <a:gd name="T22" fmla="*/ 212183 w 222884"/>
              <a:gd name="T23" fmla="*/ 153418 h 222884"/>
              <a:gd name="T24" fmla="*/ 220861 w 222884"/>
              <a:gd name="T25" fmla="*/ 110431 h 222884"/>
              <a:gd name="T26" fmla="*/ 212183 w 222884"/>
              <a:gd name="T27" fmla="*/ 67449 h 222884"/>
              <a:gd name="T28" fmla="*/ 188515 w 222884"/>
              <a:gd name="T29" fmla="*/ 32346 h 222884"/>
              <a:gd name="T30" fmla="*/ 153412 w 222884"/>
              <a:gd name="T31" fmla="*/ 8678 h 222884"/>
              <a:gd name="T32" fmla="*/ 110430 w 222884"/>
              <a:gd name="T33" fmla="*/ 0 h 2228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22884" h="222884">
                <a:moveTo>
                  <a:pt x="111378" y="0"/>
                </a:moveTo>
                <a:lnTo>
                  <a:pt x="68028" y="8753"/>
                </a:lnTo>
                <a:lnTo>
                  <a:pt x="32624" y="32624"/>
                </a:lnTo>
                <a:lnTo>
                  <a:pt x="8753" y="68028"/>
                </a:lnTo>
                <a:lnTo>
                  <a:pt x="0" y="111379"/>
                </a:lnTo>
                <a:lnTo>
                  <a:pt x="8753" y="154735"/>
                </a:lnTo>
                <a:lnTo>
                  <a:pt x="32624" y="190138"/>
                </a:lnTo>
                <a:lnTo>
                  <a:pt x="68028" y="214006"/>
                </a:lnTo>
                <a:lnTo>
                  <a:pt x="111378" y="222758"/>
                </a:lnTo>
                <a:lnTo>
                  <a:pt x="154729" y="214006"/>
                </a:lnTo>
                <a:lnTo>
                  <a:pt x="190133" y="190138"/>
                </a:lnTo>
                <a:lnTo>
                  <a:pt x="214004" y="154735"/>
                </a:lnTo>
                <a:lnTo>
                  <a:pt x="222757" y="111379"/>
                </a:lnTo>
                <a:lnTo>
                  <a:pt x="214004" y="68028"/>
                </a:lnTo>
                <a:lnTo>
                  <a:pt x="190133" y="32624"/>
                </a:lnTo>
                <a:lnTo>
                  <a:pt x="154729" y="8753"/>
                </a:lnTo>
                <a:lnTo>
                  <a:pt x="111378" y="0"/>
                </a:lnTo>
                <a:close/>
              </a:path>
            </a:pathLst>
          </a:custGeom>
          <a:solidFill>
            <a:srgbClr val="40AD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object 23"/>
          <p:cNvSpPr txBox="1"/>
          <p:nvPr/>
        </p:nvSpPr>
        <p:spPr>
          <a:xfrm>
            <a:off x="4581525" y="5124450"/>
            <a:ext cx="161925" cy="107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700" b="1" dirty="0" smtClean="0">
                <a:solidFill>
                  <a:srgbClr val="FFFFFF"/>
                </a:solidFill>
                <a:latin typeface="+mn-lt"/>
                <a:ea typeface="Arial Bold" charset="0"/>
                <a:cs typeface="Arial Bold" charset="0"/>
              </a:rPr>
              <a:t>YES</a:t>
            </a:r>
            <a:endParaRPr lang="en-US" altLang="en-US" sz="700" b="1" dirty="0" smtClean="0">
              <a:latin typeface="+mn-lt"/>
              <a:ea typeface="Arial Bold" charset="0"/>
              <a:cs typeface="Arial Bold" charset="0"/>
            </a:endParaRPr>
          </a:p>
        </p:txBody>
      </p:sp>
      <p:sp>
        <p:nvSpPr>
          <p:cNvPr id="17428" name="object 24"/>
          <p:cNvSpPr>
            <a:spLocks/>
          </p:cNvSpPr>
          <p:nvPr/>
        </p:nvSpPr>
        <p:spPr bwMode="auto">
          <a:xfrm>
            <a:off x="5581650" y="5062538"/>
            <a:ext cx="222250" cy="222250"/>
          </a:xfrm>
          <a:custGeom>
            <a:avLst/>
            <a:gdLst>
              <a:gd name="T0" fmla="*/ 110430 w 222884"/>
              <a:gd name="T1" fmla="*/ 0 h 222884"/>
              <a:gd name="T2" fmla="*/ 67449 w 222884"/>
              <a:gd name="T3" fmla="*/ 8678 h 222884"/>
              <a:gd name="T4" fmla="*/ 32346 w 222884"/>
              <a:gd name="T5" fmla="*/ 32346 h 222884"/>
              <a:gd name="T6" fmla="*/ 8678 w 222884"/>
              <a:gd name="T7" fmla="*/ 67449 h 222884"/>
              <a:gd name="T8" fmla="*/ 0 w 222884"/>
              <a:gd name="T9" fmla="*/ 110430 h 222884"/>
              <a:gd name="T10" fmla="*/ 8678 w 222884"/>
              <a:gd name="T11" fmla="*/ 153418 h 222884"/>
              <a:gd name="T12" fmla="*/ 32346 w 222884"/>
              <a:gd name="T13" fmla="*/ 188520 h 222884"/>
              <a:gd name="T14" fmla="*/ 67449 w 222884"/>
              <a:gd name="T15" fmla="*/ 212185 h 222884"/>
              <a:gd name="T16" fmla="*/ 110430 w 222884"/>
              <a:gd name="T17" fmla="*/ 220861 h 222884"/>
              <a:gd name="T18" fmla="*/ 153418 w 222884"/>
              <a:gd name="T19" fmla="*/ 212185 h 222884"/>
              <a:gd name="T20" fmla="*/ 188520 w 222884"/>
              <a:gd name="T21" fmla="*/ 188520 h 222884"/>
              <a:gd name="T22" fmla="*/ 212185 w 222884"/>
              <a:gd name="T23" fmla="*/ 153418 h 222884"/>
              <a:gd name="T24" fmla="*/ 220861 w 222884"/>
              <a:gd name="T25" fmla="*/ 110430 h 222884"/>
              <a:gd name="T26" fmla="*/ 212185 w 222884"/>
              <a:gd name="T27" fmla="*/ 67449 h 222884"/>
              <a:gd name="T28" fmla="*/ 188520 w 222884"/>
              <a:gd name="T29" fmla="*/ 32346 h 222884"/>
              <a:gd name="T30" fmla="*/ 153418 w 222884"/>
              <a:gd name="T31" fmla="*/ 8678 h 222884"/>
              <a:gd name="T32" fmla="*/ 110430 w 222884"/>
              <a:gd name="T33" fmla="*/ 0 h 2228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22884" h="222884">
                <a:moveTo>
                  <a:pt x="111378" y="0"/>
                </a:moveTo>
                <a:lnTo>
                  <a:pt x="68028" y="8753"/>
                </a:lnTo>
                <a:lnTo>
                  <a:pt x="32624" y="32624"/>
                </a:lnTo>
                <a:lnTo>
                  <a:pt x="8753" y="68028"/>
                </a:lnTo>
                <a:lnTo>
                  <a:pt x="0" y="111378"/>
                </a:lnTo>
                <a:lnTo>
                  <a:pt x="8753" y="154735"/>
                </a:lnTo>
                <a:lnTo>
                  <a:pt x="32624" y="190138"/>
                </a:lnTo>
                <a:lnTo>
                  <a:pt x="68028" y="214006"/>
                </a:lnTo>
                <a:lnTo>
                  <a:pt x="111378" y="222757"/>
                </a:lnTo>
                <a:lnTo>
                  <a:pt x="154735" y="214006"/>
                </a:lnTo>
                <a:lnTo>
                  <a:pt x="190138" y="190138"/>
                </a:lnTo>
                <a:lnTo>
                  <a:pt x="214006" y="154735"/>
                </a:lnTo>
                <a:lnTo>
                  <a:pt x="222757" y="111378"/>
                </a:lnTo>
                <a:lnTo>
                  <a:pt x="214006" y="68028"/>
                </a:lnTo>
                <a:lnTo>
                  <a:pt x="190138" y="32624"/>
                </a:lnTo>
                <a:lnTo>
                  <a:pt x="154735" y="8753"/>
                </a:lnTo>
                <a:lnTo>
                  <a:pt x="111378" y="0"/>
                </a:lnTo>
                <a:close/>
              </a:path>
            </a:pathLst>
          </a:custGeom>
          <a:solidFill>
            <a:srgbClr val="D223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object 25"/>
          <p:cNvSpPr txBox="1"/>
          <p:nvPr/>
        </p:nvSpPr>
        <p:spPr>
          <a:xfrm>
            <a:off x="5619750" y="5118100"/>
            <a:ext cx="149225" cy="1079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700" b="1" dirty="0" smtClean="0">
                <a:solidFill>
                  <a:srgbClr val="FFFFFF"/>
                </a:solidFill>
                <a:latin typeface="+mn-lt"/>
                <a:ea typeface="Arial Bold" charset="0"/>
                <a:cs typeface="Arial Bold" charset="0"/>
              </a:rPr>
              <a:t>NO</a:t>
            </a:r>
            <a:endParaRPr lang="en-US" altLang="en-US" sz="700" b="1" dirty="0" smtClean="0">
              <a:latin typeface="+mn-lt"/>
              <a:ea typeface="Arial Bold" charset="0"/>
              <a:cs typeface="Arial Bold" charset="0"/>
            </a:endParaRPr>
          </a:p>
        </p:txBody>
      </p:sp>
      <p:sp>
        <p:nvSpPr>
          <p:cNvPr id="17430" name="object 26"/>
          <p:cNvSpPr>
            <a:spLocks/>
          </p:cNvSpPr>
          <p:nvPr/>
        </p:nvSpPr>
        <p:spPr bwMode="auto">
          <a:xfrm flipH="1">
            <a:off x="4616450" y="5272088"/>
            <a:ext cx="46038" cy="95250"/>
          </a:xfrm>
          <a:custGeom>
            <a:avLst/>
            <a:gdLst>
              <a:gd name="T0" fmla="*/ 0 w 45719"/>
              <a:gd name="T1" fmla="*/ 0 h 73659"/>
              <a:gd name="T2" fmla="*/ 0 w 45719"/>
              <a:gd name="T3" fmla="*/ 158737 h 7365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5719" h="73659">
                <a:moveTo>
                  <a:pt x="0" y="0"/>
                </a:moveTo>
                <a:lnTo>
                  <a:pt x="0" y="73412"/>
                </a:lnTo>
              </a:path>
            </a:pathLst>
          </a:custGeom>
          <a:noFill/>
          <a:ln w="55003">
            <a:solidFill>
              <a:srgbClr val="40AD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" name="object 27"/>
          <p:cNvSpPr txBox="1"/>
          <p:nvPr/>
        </p:nvSpPr>
        <p:spPr>
          <a:xfrm>
            <a:off x="3917950" y="3598863"/>
            <a:ext cx="2478088" cy="990600"/>
          </a:xfrm>
          <a:prstGeom prst="rect">
            <a:avLst/>
          </a:prstGeom>
          <a:solidFill>
            <a:srgbClr val="FCCFBE"/>
          </a:solidFill>
          <a:ln w="15722">
            <a:solidFill>
              <a:srgbClr val="F26C52"/>
            </a:solidFill>
          </a:ln>
        </p:spPr>
        <p:txBody>
          <a:bodyPr lIns="72000" tIns="72000" rIns="72000" bIns="72000">
            <a:spAutoFit/>
          </a:bodyPr>
          <a:lstStyle>
            <a:lvl1pPr marL="71438">
              <a:tabLst>
                <a:tab pos="18192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tabLst>
                <a:tab pos="18192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tabLst>
                <a:tab pos="18192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tabLst>
                <a:tab pos="18192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tabLst>
                <a:tab pos="18192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192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192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192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192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>
              <a:lnSpc>
                <a:spcPts val="875"/>
              </a:lnSpc>
              <a:spcBef>
                <a:spcPts val="425"/>
              </a:spcBef>
              <a:defRPr/>
            </a:pPr>
            <a:r>
              <a:rPr lang="en-US" altLang="en-US" sz="800" b="1" dirty="0" smtClean="0">
                <a:solidFill>
                  <a:srgbClr val="231F20"/>
                </a:solidFill>
                <a:latin typeface="Calibri" charset="0"/>
                <a:ea typeface="Arial Bold" charset="0"/>
                <a:cs typeface="Arial Bold" charset="0"/>
              </a:rPr>
              <a:t>Senior clinician to request critical bleeding protocol pack according to estimated weight</a:t>
            </a:r>
            <a:endParaRPr lang="en-US" altLang="en-US" sz="800" b="1" dirty="0" smtClean="0">
              <a:latin typeface="Calibri" charset="0"/>
              <a:ea typeface="Arial Bold" charset="0"/>
              <a:cs typeface="Arial Bold" charset="0"/>
            </a:endParaRPr>
          </a:p>
          <a:p>
            <a:pPr marL="171450" indent="-171450">
              <a:lnSpc>
                <a:spcPts val="875"/>
              </a:lnSpc>
              <a:spcBef>
                <a:spcPts val="350"/>
              </a:spcBef>
              <a:buFont typeface="Arial" charset="0"/>
              <a:buChar char="•"/>
              <a:defRPr/>
            </a:pPr>
            <a:r>
              <a:rPr lang="en-US" altLang="en-US" sz="800" dirty="0" smtClean="0">
                <a:solidFill>
                  <a:srgbClr val="231F20"/>
                </a:solidFill>
                <a:latin typeface="Calibri" charset="0"/>
                <a:ea typeface="Arial Regular" charset="0"/>
                <a:cs typeface="Arial Regular" charset="0"/>
              </a:rPr>
              <a:t>Packs should include RBC </a:t>
            </a:r>
            <a:r>
              <a:rPr lang="en-US" altLang="en-US" sz="800" i="1" dirty="0" smtClean="0">
                <a:solidFill>
                  <a:srgbClr val="231F20"/>
                </a:solidFill>
                <a:latin typeface="Calibri" charset="0"/>
                <a:ea typeface="Arial Regular" charset="0"/>
                <a:cs typeface="Arial Regular" charset="0"/>
              </a:rPr>
              <a:t>Insert other components (e.g. FFP, platelets and cryoprecipitate, or </a:t>
            </a:r>
            <a:br>
              <a:rPr lang="en-US" altLang="en-US" sz="800" i="1" dirty="0" smtClean="0">
                <a:solidFill>
                  <a:srgbClr val="231F20"/>
                </a:solidFill>
                <a:latin typeface="Calibri" charset="0"/>
                <a:ea typeface="Arial Regular" charset="0"/>
                <a:cs typeface="Arial Regular" charset="0"/>
              </a:rPr>
            </a:br>
            <a:r>
              <a:rPr lang="en-US" altLang="en-US" sz="800" i="1" dirty="0" smtClean="0">
                <a:solidFill>
                  <a:srgbClr val="231F20"/>
                </a:solidFill>
                <a:latin typeface="Calibri" charset="0"/>
                <a:ea typeface="Arial Regular" charset="0"/>
                <a:cs typeface="Arial Regular" charset="0"/>
              </a:rPr>
              <a:t>fibrinogen concentrate)</a:t>
            </a:r>
            <a:r>
              <a:rPr lang="en-AU" altLang="en-US" sz="800" i="1" dirty="0" smtClean="0">
                <a:solidFill>
                  <a:srgbClr val="231F20"/>
                </a:solidFill>
                <a:latin typeface="Calibri" charset="0"/>
                <a:ea typeface="Arial Regular" charset="0"/>
                <a:cs typeface="Arial Regular" charset="0"/>
              </a:rPr>
              <a:t> </a:t>
            </a:r>
            <a:r>
              <a:rPr lang="en-US" altLang="en-US" sz="800" i="1" dirty="0" smtClean="0">
                <a:solidFill>
                  <a:srgbClr val="231F20"/>
                </a:solidFill>
                <a:latin typeface="Calibri" charset="0"/>
                <a:ea typeface="Arial Regular" charset="0"/>
                <a:cs typeface="Arial Regular" charset="0"/>
              </a:rPr>
              <a:t>according to the locally agreed protocol.</a:t>
            </a:r>
            <a:endParaRPr lang="en-US" altLang="en-US" sz="800" i="1" dirty="0" smtClean="0">
              <a:latin typeface="Calibri" charset="0"/>
              <a:ea typeface="Arial Regular" charset="0"/>
              <a:cs typeface="Arial Regular" charset="0"/>
            </a:endParaRPr>
          </a:p>
          <a:p>
            <a:pPr marL="0" indent="-171450">
              <a:lnSpc>
                <a:spcPts val="838"/>
              </a:lnSpc>
              <a:buFont typeface="Arial" charset="0"/>
              <a:buChar char="•"/>
              <a:defRPr/>
            </a:pPr>
            <a:r>
              <a:rPr lang="en-US" altLang="en-US" sz="800" dirty="0" smtClean="0">
                <a:solidFill>
                  <a:srgbClr val="231F20"/>
                </a:solidFill>
                <a:latin typeface="Calibri" charset="0"/>
                <a:ea typeface="Arial Regular" charset="0"/>
                <a:cs typeface="Arial Regular" charset="0"/>
              </a:rPr>
              <a:t>Consider tranexamic acid in trauma patients</a:t>
            </a:r>
            <a:endParaRPr lang="en-US" altLang="en-US" sz="800" dirty="0" smtClean="0">
              <a:latin typeface="Calibri" charset="0"/>
              <a:ea typeface="Arial Regular" charset="0"/>
              <a:cs typeface="Arial Regular" charset="0"/>
            </a:endParaRPr>
          </a:p>
        </p:txBody>
      </p:sp>
      <p:sp>
        <p:nvSpPr>
          <p:cNvPr id="17432" name="object 28"/>
          <p:cNvSpPr>
            <a:spLocks/>
          </p:cNvSpPr>
          <p:nvPr/>
        </p:nvSpPr>
        <p:spPr bwMode="auto">
          <a:xfrm>
            <a:off x="5067300" y="4600575"/>
            <a:ext cx="179388" cy="111125"/>
          </a:xfrm>
          <a:custGeom>
            <a:avLst/>
            <a:gdLst>
              <a:gd name="T0" fmla="*/ 178632 w 179704"/>
              <a:gd name="T1" fmla="*/ 0 h 111760"/>
              <a:gd name="T2" fmla="*/ 0 w 179704"/>
              <a:gd name="T3" fmla="*/ 0 h 111760"/>
              <a:gd name="T4" fmla="*/ 89316 w 179704"/>
              <a:gd name="T5" fmla="*/ 109491 h 111760"/>
              <a:gd name="T6" fmla="*/ 178632 w 179704"/>
              <a:gd name="T7" fmla="*/ 0 h 1117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9704" h="111760">
                <a:moveTo>
                  <a:pt x="179578" y="0"/>
                </a:moveTo>
                <a:lnTo>
                  <a:pt x="0" y="0"/>
                </a:lnTo>
                <a:lnTo>
                  <a:pt x="89789" y="111379"/>
                </a:lnTo>
                <a:lnTo>
                  <a:pt x="179578" y="0"/>
                </a:lnTo>
                <a:close/>
              </a:path>
            </a:pathLst>
          </a:custGeom>
          <a:solidFill>
            <a:srgbClr val="F26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33" name="object 29"/>
          <p:cNvSpPr>
            <a:spLocks/>
          </p:cNvSpPr>
          <p:nvPr/>
        </p:nvSpPr>
        <p:spPr bwMode="auto">
          <a:xfrm>
            <a:off x="4572000" y="4929188"/>
            <a:ext cx="179388" cy="112712"/>
          </a:xfrm>
          <a:custGeom>
            <a:avLst/>
            <a:gdLst>
              <a:gd name="T0" fmla="*/ 178630 w 179704"/>
              <a:gd name="T1" fmla="*/ 0 h 111760"/>
              <a:gd name="T2" fmla="*/ 0 w 179704"/>
              <a:gd name="T3" fmla="*/ 0 h 111760"/>
              <a:gd name="T4" fmla="*/ 89316 w 179704"/>
              <a:gd name="T5" fmla="*/ 114251 h 111760"/>
              <a:gd name="T6" fmla="*/ 178630 w 179704"/>
              <a:gd name="T7" fmla="*/ 0 h 1117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9704" h="111760">
                <a:moveTo>
                  <a:pt x="179578" y="0"/>
                </a:moveTo>
                <a:lnTo>
                  <a:pt x="0" y="0"/>
                </a:lnTo>
                <a:lnTo>
                  <a:pt x="89789" y="111379"/>
                </a:lnTo>
                <a:lnTo>
                  <a:pt x="179578" y="0"/>
                </a:lnTo>
                <a:close/>
              </a:path>
            </a:pathLst>
          </a:custGeom>
          <a:solidFill>
            <a:srgbClr val="40AD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34" name="object 31"/>
          <p:cNvSpPr>
            <a:spLocks/>
          </p:cNvSpPr>
          <p:nvPr/>
        </p:nvSpPr>
        <p:spPr bwMode="auto">
          <a:xfrm>
            <a:off x="5603875" y="4929188"/>
            <a:ext cx="179388" cy="112712"/>
          </a:xfrm>
          <a:custGeom>
            <a:avLst/>
            <a:gdLst>
              <a:gd name="T0" fmla="*/ 178630 w 179704"/>
              <a:gd name="T1" fmla="*/ 0 h 111760"/>
              <a:gd name="T2" fmla="*/ 0 w 179704"/>
              <a:gd name="T3" fmla="*/ 0 h 111760"/>
              <a:gd name="T4" fmla="*/ 89316 w 179704"/>
              <a:gd name="T5" fmla="*/ 114251 h 111760"/>
              <a:gd name="T6" fmla="*/ 178630 w 179704"/>
              <a:gd name="T7" fmla="*/ 0 h 1117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9704" h="111760">
                <a:moveTo>
                  <a:pt x="179578" y="0"/>
                </a:moveTo>
                <a:lnTo>
                  <a:pt x="0" y="0"/>
                </a:lnTo>
                <a:lnTo>
                  <a:pt x="89789" y="111379"/>
                </a:lnTo>
                <a:lnTo>
                  <a:pt x="179578" y="0"/>
                </a:lnTo>
                <a:close/>
              </a:path>
            </a:pathLst>
          </a:custGeom>
          <a:solidFill>
            <a:srgbClr val="D223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35" name="object 33"/>
          <p:cNvSpPr txBox="1">
            <a:spLocks noChangeArrowheads="1"/>
          </p:cNvSpPr>
          <p:nvPr/>
        </p:nvSpPr>
        <p:spPr bwMode="auto">
          <a:xfrm>
            <a:off x="3917950" y="4741863"/>
            <a:ext cx="2478088" cy="180975"/>
          </a:xfrm>
          <a:prstGeom prst="rect">
            <a:avLst/>
          </a:prstGeom>
          <a:solidFill>
            <a:srgbClr val="FCCFBE"/>
          </a:solidFill>
          <a:ln w="15722">
            <a:solidFill>
              <a:srgbClr val="F26C52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ts val="375"/>
              </a:spcBef>
              <a:buFontTx/>
              <a:buNone/>
            </a:pPr>
            <a:r>
              <a:rPr lang="en-US" altLang="en-US" sz="700" b="1">
                <a:solidFill>
                  <a:srgbClr val="231F20"/>
                </a:solidFill>
                <a:ea typeface="Arial Bold" charset="0"/>
                <a:cs typeface="Arial Bold" charset="0"/>
              </a:rPr>
              <a:t>Bleeding controlled?</a:t>
            </a:r>
            <a:endParaRPr lang="en-US" altLang="en-US" sz="700" b="1">
              <a:ea typeface="Arial Bold" charset="0"/>
              <a:cs typeface="Arial Bold" charset="0"/>
            </a:endParaRPr>
          </a:p>
        </p:txBody>
      </p:sp>
      <p:sp>
        <p:nvSpPr>
          <p:cNvPr id="17436" name="object 34"/>
          <p:cNvSpPr>
            <a:spLocks/>
          </p:cNvSpPr>
          <p:nvPr/>
        </p:nvSpPr>
        <p:spPr bwMode="auto">
          <a:xfrm>
            <a:off x="3910013" y="5345113"/>
            <a:ext cx="2486025" cy="409575"/>
          </a:xfrm>
          <a:custGeom>
            <a:avLst/>
            <a:gdLst>
              <a:gd name="T0" fmla="*/ 0 w 2227579"/>
              <a:gd name="T1" fmla="*/ 333752 h 453390"/>
              <a:gd name="T2" fmla="*/ 3096299 w 2227579"/>
              <a:gd name="T3" fmla="*/ 333752 h 453390"/>
              <a:gd name="T4" fmla="*/ 3096299 w 2227579"/>
              <a:gd name="T5" fmla="*/ 0 h 453390"/>
              <a:gd name="T6" fmla="*/ 0 w 2227579"/>
              <a:gd name="T7" fmla="*/ 0 h 453390"/>
              <a:gd name="T8" fmla="*/ 0 w 2227579"/>
              <a:gd name="T9" fmla="*/ 333752 h 4533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27579" h="453390">
                <a:moveTo>
                  <a:pt x="0" y="453085"/>
                </a:moveTo>
                <a:lnTo>
                  <a:pt x="2227541" y="453085"/>
                </a:lnTo>
                <a:lnTo>
                  <a:pt x="2227541" y="0"/>
                </a:lnTo>
                <a:lnTo>
                  <a:pt x="0" y="0"/>
                </a:lnTo>
                <a:lnTo>
                  <a:pt x="0" y="453085"/>
                </a:lnTo>
                <a:close/>
              </a:path>
            </a:pathLst>
          </a:custGeom>
          <a:solidFill>
            <a:srgbClr val="40AD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37" name="object 35"/>
          <p:cNvSpPr txBox="1">
            <a:spLocks noChangeArrowheads="1"/>
          </p:cNvSpPr>
          <p:nvPr/>
        </p:nvSpPr>
        <p:spPr bwMode="auto">
          <a:xfrm>
            <a:off x="4156075" y="5427663"/>
            <a:ext cx="199390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" dirty="0">
                <a:solidFill>
                  <a:srgbClr val="FFFFFF"/>
                </a:solidFill>
                <a:latin typeface="Arial Regular" charset="0"/>
                <a:ea typeface="Arial Regular" charset="0"/>
                <a:cs typeface="Arial Regular" charset="0"/>
              </a:rPr>
              <a:t>Notify transfusion laboratory to:</a:t>
            </a:r>
            <a:endParaRPr lang="en-US" altLang="en-US" sz="800" dirty="0">
              <a:latin typeface="Arial Regular" charset="0"/>
              <a:ea typeface="Arial Regular" charset="0"/>
              <a:cs typeface="Arial Regular" charset="0"/>
            </a:endParaRPr>
          </a:p>
          <a:p>
            <a:pPr algn="ctr">
              <a:spcBef>
                <a:spcPts val="50"/>
              </a:spcBef>
              <a:buFontTx/>
              <a:buNone/>
            </a:pPr>
            <a:r>
              <a:rPr lang="en-US" altLang="en-US" sz="1000" dirty="0">
                <a:solidFill>
                  <a:srgbClr val="FFFFFF"/>
                </a:solidFill>
                <a:latin typeface="Arial Regular" charset="0"/>
                <a:ea typeface="Arial Regular" charset="0"/>
                <a:cs typeface="Arial Regular" charset="0"/>
              </a:rPr>
              <a:t>‘Cease critical bleeding protocol’</a:t>
            </a:r>
            <a:endParaRPr lang="en-US" altLang="en-US" sz="1000" dirty="0">
              <a:latin typeface="Arial Regular" charset="0"/>
              <a:ea typeface="Arial Regular" charset="0"/>
              <a:cs typeface="Arial Regula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2"/>
          <p:cNvSpPr>
            <a:spLocks noGrp="1"/>
          </p:cNvSpPr>
          <p:nvPr>
            <p:ph type="title"/>
          </p:nvPr>
        </p:nvSpPr>
        <p:spPr>
          <a:xfrm>
            <a:off x="4557713" y="122238"/>
            <a:ext cx="4129087" cy="601662"/>
          </a:xfrm>
        </p:spPr>
        <p:txBody>
          <a:bodyPr/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18434" name="object 2"/>
          <p:cNvSpPr txBox="1">
            <a:spLocks noChangeArrowheads="1"/>
          </p:cNvSpPr>
          <p:nvPr/>
        </p:nvSpPr>
        <p:spPr bwMode="auto">
          <a:xfrm>
            <a:off x="1065213" y="1270000"/>
            <a:ext cx="71818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2D5B"/>
                </a:solidFill>
                <a:ea typeface="Arial Regular" charset="0"/>
                <a:cs typeface="Arial Regular" charset="0"/>
              </a:rPr>
              <a:t>Suggested criteria for activation of critical bleeding protocol</a:t>
            </a:r>
            <a:endParaRPr lang="en-US" altLang="en-US" sz="1600" b="1" dirty="0">
              <a:ea typeface="Arial Regular" charset="0"/>
              <a:cs typeface="Arial Regular" charset="0"/>
            </a:endParaRPr>
          </a:p>
          <a:p>
            <a:pPr marL="171450" indent="-171450">
              <a:lnSpc>
                <a:spcPts val="888"/>
              </a:lnSpc>
              <a:spcBef>
                <a:spcPts val="1313"/>
              </a:spcBef>
            </a:pPr>
            <a:r>
              <a:rPr lang="en-US" altLang="en-US" sz="800" dirty="0">
                <a:solidFill>
                  <a:srgbClr val="231F20"/>
                </a:solidFill>
                <a:ea typeface="Arial Bold" charset="0"/>
                <a:cs typeface="Arial Bold" charset="0"/>
              </a:rPr>
              <a:t>Actual or anticipated losses of &gt;35–40 mL/kg of RBC in &lt;4 hours, + </a:t>
            </a:r>
            <a:r>
              <a:rPr lang="en-US" altLang="en-US" sz="800" dirty="0" err="1">
                <a:solidFill>
                  <a:srgbClr val="231F20"/>
                </a:solidFill>
                <a:ea typeface="Arial Bold" charset="0"/>
                <a:cs typeface="Arial Bold" charset="0"/>
              </a:rPr>
              <a:t>haemodynamically</a:t>
            </a:r>
            <a:r>
              <a:rPr lang="en-US" altLang="en-US" sz="800" dirty="0">
                <a:solidFill>
                  <a:srgbClr val="231F20"/>
                </a:solidFill>
                <a:ea typeface="Arial Bold" charset="0"/>
                <a:cs typeface="Arial Bold" charset="0"/>
              </a:rPr>
              <a:t> unstable, </a:t>
            </a:r>
            <a:r>
              <a:rPr lang="en-US" altLang="en-US" sz="800" dirty="0" smtClean="0"/>
              <a:t>±</a:t>
            </a:r>
            <a:r>
              <a:rPr lang="en-US" altLang="en-US" sz="800" dirty="0" smtClean="0">
                <a:solidFill>
                  <a:srgbClr val="231F20"/>
                </a:solidFill>
                <a:ea typeface="Arial Bold" charset="0"/>
                <a:cs typeface="Arial Bold" charset="0"/>
              </a:rPr>
              <a:t>anticipated </a:t>
            </a:r>
            <a:r>
              <a:rPr lang="en-US" altLang="en-US" sz="800" dirty="0">
                <a:solidFill>
                  <a:srgbClr val="231F20"/>
                </a:solidFill>
                <a:ea typeface="Arial Bold" charset="0"/>
                <a:cs typeface="Arial Bold" charset="0"/>
              </a:rPr>
              <a:t>ongoing bleeding</a:t>
            </a:r>
            <a:endParaRPr lang="en-US" altLang="en-US" sz="800" dirty="0">
              <a:ea typeface="Arial Bold" charset="0"/>
              <a:cs typeface="Arial Bold" charset="0"/>
            </a:endParaRPr>
          </a:p>
          <a:p>
            <a:pPr marL="171450" indent="-171450">
              <a:lnSpc>
                <a:spcPts val="863"/>
              </a:lnSpc>
              <a:spcBef>
                <a:spcPct val="0"/>
              </a:spcBef>
            </a:pPr>
            <a:r>
              <a:rPr lang="en-US" altLang="en-US" sz="800" dirty="0">
                <a:solidFill>
                  <a:srgbClr val="231F20"/>
                </a:solidFill>
                <a:ea typeface="Arial Bold" charset="0"/>
                <a:cs typeface="Arial Bold" charset="0"/>
              </a:rPr>
              <a:t>Severe thoracic, abdominal, pelvic or multiple long bone trauma, and head trauma</a:t>
            </a:r>
            <a:endParaRPr lang="en-US" altLang="en-US" sz="800" dirty="0">
              <a:ea typeface="Arial Bold" charset="0"/>
              <a:cs typeface="Arial Bold" charset="0"/>
            </a:endParaRPr>
          </a:p>
          <a:p>
            <a:pPr marL="171450" indent="-171450">
              <a:lnSpc>
                <a:spcPts val="888"/>
              </a:lnSpc>
              <a:spcBef>
                <a:spcPct val="0"/>
              </a:spcBef>
            </a:pPr>
            <a:r>
              <a:rPr lang="en-US" altLang="en-US" sz="800" dirty="0">
                <a:solidFill>
                  <a:srgbClr val="231F20"/>
                </a:solidFill>
                <a:ea typeface="Arial Bold" charset="0"/>
                <a:cs typeface="Arial Bold" charset="0"/>
              </a:rPr>
              <a:t>Major gastrointestinal or surgical bleeding</a:t>
            </a:r>
            <a:endParaRPr lang="en-US" altLang="en-US" sz="800" dirty="0">
              <a:ea typeface="Arial Bold" charset="0"/>
              <a:cs typeface="Arial Bold" charset="0"/>
            </a:endParaRPr>
          </a:p>
        </p:txBody>
      </p:sp>
      <p:graphicFrame>
        <p:nvGraphicFramePr>
          <p:cNvPr id="5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683678"/>
              </p:ext>
            </p:extLst>
          </p:nvPr>
        </p:nvGraphicFramePr>
        <p:xfrm>
          <a:off x="1065213" y="2098675"/>
          <a:ext cx="7181850" cy="3546729"/>
        </p:xfrm>
        <a:graphic>
          <a:graphicData uri="http://schemas.openxmlformats.org/drawingml/2006/table">
            <a:tbl>
              <a:tblPr/>
              <a:tblGrid>
                <a:gridCol w="3411537"/>
                <a:gridCol w="360363"/>
                <a:gridCol w="3409950"/>
              </a:tblGrid>
              <a:tr h="239691">
                <a:tc>
                  <a:txBody>
                    <a:bodyPr/>
                    <a:lstStyle>
                      <a:lvl1pPr marL="71438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7143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3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Damage control resuscitation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 Bold" charset="0"/>
                        <a:cs typeface="Arial Bold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D5B"/>
                    </a:solidFill>
                  </a:tcPr>
                </a:tc>
                <a:tc rowSpan="10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old" charset="0"/>
                        <a:ea typeface="Arial Bold" charset="0"/>
                        <a:cs typeface="Arial Bold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71438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7143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Prevention of </a:t>
                      </a:r>
                      <a:r>
                        <a:rPr kumimoji="0" lang="en-US" alt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hypofibrinogenaemia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 Bold" charset="0"/>
                        <a:cs typeface="Arial Bold" charset="0"/>
                      </a:endParaRPr>
                    </a:p>
                  </a:txBody>
                  <a:tcPr marL="36000" marR="36000" marT="36002" marB="3600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886C"/>
                    </a:solidFill>
                  </a:tcPr>
                </a:tc>
              </a:tr>
              <a:tr h="745042">
                <a:tc rowSpan="3">
                  <a:txBody>
                    <a:bodyPr/>
                    <a:lstStyle>
                      <a:lvl1pPr marL="176213" indent="-171450">
                        <a:spcBef>
                          <a:spcPct val="20000"/>
                        </a:spcBef>
                        <a:buFont typeface="Arial" charset="0"/>
                        <a:tabLst>
                          <a:tab pos="204788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357188" indent="-169863">
                        <a:spcBef>
                          <a:spcPct val="20000"/>
                        </a:spcBef>
                        <a:buFont typeface="Arial" charset="0"/>
                        <a:tabLst>
                          <a:tab pos="204788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20478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204788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204788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204788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204788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204788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204788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176213" marR="0" lvl="0" indent="-171450" algn="l" defTabSz="457200" rtl="0" eaLnBrk="1" fontAlgn="base" latinLnBrk="0" hangingPunct="1">
                        <a:lnSpc>
                          <a:spcPts val="888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204788" algn="l"/>
                        </a:tabLst>
                      </a:pP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Identify cause and aggressively control bleeding</a:t>
                      </a: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 Bold" charset="0"/>
                        <a:cs typeface="Arial Bold" charset="0"/>
                      </a:endParaRPr>
                    </a:p>
                    <a:p>
                      <a:pPr marL="357188" marR="0" lvl="1" indent="-169863" algn="l" defTabSz="457200" rtl="0" eaLnBrk="1" fontAlgn="base" latinLnBrk="0" hangingPunct="1">
                        <a:lnSpc>
                          <a:spcPts val="8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.AppleSystemUIFont" charset="-120"/>
                        <a:buChar char="–"/>
                        <a:tabLst>
                          <a:tab pos="204788" algn="l"/>
                        </a:tabLst>
                      </a:pP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Compression, packing and tourniquet</a:t>
                      </a: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 Bold" charset="0"/>
                        <a:cs typeface="Arial Bold" charset="0"/>
                      </a:endParaRPr>
                    </a:p>
                    <a:p>
                      <a:pPr marL="357188" marR="0" lvl="1" indent="-169863" algn="l" defTabSz="457200" rtl="0" eaLnBrk="1" fontAlgn="base" latinLnBrk="0" hangingPunct="1">
                        <a:lnSpc>
                          <a:spcPts val="8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.AppleSystemUIFont" charset="-120"/>
                        <a:buChar char="–"/>
                        <a:tabLst>
                          <a:tab pos="204788" algn="l"/>
                        </a:tabLst>
                      </a:pP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Early surgical assessment and intervention</a:t>
                      </a: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 Bold" charset="0"/>
                        <a:cs typeface="Arial Bold" charset="0"/>
                      </a:endParaRPr>
                    </a:p>
                    <a:p>
                      <a:pPr marL="357188" marR="0" lvl="1" indent="-169863" algn="l" defTabSz="457200" rtl="0" eaLnBrk="1" fontAlgn="base" latinLnBrk="0" hangingPunct="1">
                        <a:lnSpc>
                          <a:spcPts val="8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.AppleSystemUIFont" charset="-120"/>
                        <a:buChar char="–"/>
                        <a:tabLst>
                          <a:tab pos="204788" algn="l"/>
                        </a:tabLst>
                      </a:pP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Angiography as needed</a:t>
                      </a: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 Bold" charset="0"/>
                        <a:cs typeface="Arial Bold" charset="0"/>
                      </a:endParaRPr>
                    </a:p>
                    <a:p>
                      <a:pPr marL="176213" marR="0" lvl="0" indent="-171450" algn="l" defTabSz="457200" rtl="0" eaLnBrk="1" fontAlgn="base" latinLnBrk="0" hangingPunct="1">
                        <a:lnSpc>
                          <a:spcPts val="8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204788" algn="l"/>
                        </a:tabLst>
                      </a:pP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Restore or maintain normal coagulation</a:t>
                      </a: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 Bold" charset="0"/>
                        <a:cs typeface="Arial Bold" charset="0"/>
                      </a:endParaRPr>
                    </a:p>
                    <a:p>
                      <a:pPr marL="176213" marR="0" lvl="0" indent="-171450" algn="l" defTabSz="457200" rtl="0" eaLnBrk="1" fontAlgn="base" latinLnBrk="0" hangingPunct="1">
                        <a:lnSpc>
                          <a:spcPts val="8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204788" algn="l"/>
                        </a:tabLst>
                      </a:pP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Avoid hypothermia (use active warming measures)</a:t>
                      </a: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 Bold" charset="0"/>
                        <a:cs typeface="Arial Bold" charset="0"/>
                      </a:endParaRPr>
                    </a:p>
                    <a:p>
                      <a:pPr marL="176213" marR="0" lvl="0" indent="-171450" algn="l" defTabSz="457200" rtl="0" eaLnBrk="1" fontAlgn="base" latinLnBrk="0" hangingPunct="1">
                        <a:lnSpc>
                          <a:spcPts val="8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204788" algn="l"/>
                        </a:tabLst>
                      </a:pP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Avoid excess crystalloid</a:t>
                      </a: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 Bold" charset="0"/>
                        <a:cs typeface="Arial Bold" charset="0"/>
                      </a:endParaRPr>
                    </a:p>
                    <a:p>
                      <a:pPr marL="176213" marR="0" lvl="0" indent="-171450" algn="l" defTabSz="457200" rtl="0" eaLnBrk="1" fontAlgn="base" latinLnBrk="0" hangingPunct="1">
                        <a:lnSpc>
                          <a:spcPts val="8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204788" algn="l"/>
                        </a:tabLst>
                      </a:pP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Tolerate permissive hypotension until bleeding is actively controlled</a:t>
                      </a: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 Bold" charset="0"/>
                        <a:cs typeface="Arial Bold" charset="0"/>
                      </a:endParaRPr>
                    </a:p>
                    <a:p>
                      <a:pPr marL="176213" marR="0" lvl="0" indent="-171450" algn="l" defTabSz="457200" rtl="0" eaLnBrk="1" fontAlgn="base" latinLnBrk="0" hangingPunct="1">
                        <a:lnSpc>
                          <a:spcPts val="8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204788" algn="l"/>
                        </a:tabLst>
                      </a:pP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Do not use </a:t>
                      </a:r>
                      <a:r>
                        <a:rPr kumimoji="0" lang="en-US" alt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haemoglobin</a:t>
                      </a: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 alone as transfusion trigger</a:t>
                      </a: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 Bold" charset="0"/>
                        <a:cs typeface="Arial Bold" charset="0"/>
                      </a:endParaRPr>
                    </a:p>
                  </a:txBody>
                  <a:tcPr marL="36000" marR="36000" marT="36002" marB="3600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8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242888" indent="-171450">
                        <a:spcBef>
                          <a:spcPct val="20000"/>
                        </a:spcBef>
                        <a:buFont typeface="Arial" charset="0"/>
                        <a:tabLst>
                          <a:tab pos="204788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204788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20478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204788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204788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204788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204788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204788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204788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242888" marR="0" lvl="0" indent="-171450" algn="l" defTabSz="457200" rtl="0" eaLnBrk="1" fontAlgn="base" latinLnBrk="0" hangingPunct="1">
                        <a:lnSpc>
                          <a:spcPts val="888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204788" algn="l"/>
                        </a:tabLst>
                      </a:pPr>
                      <a:r>
                        <a:rPr kumimoji="0" lang="en-U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Fibrinogen levels are reduced to a greater degree than other factors in</a:t>
                      </a:r>
                      <a:r>
                        <a:rPr kumimoji="0" lang="en-U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 </a:t>
                      </a:r>
                      <a:r>
                        <a:rPr kumimoji="0" lang="en-U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large-volume bleeding. Dilution and hyperfibrinolysis (e.g. in trauma) further exacerbate low levels.</a:t>
                      </a: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 Bold" charset="0"/>
                        <a:cs typeface="Arial Bold" charset="0"/>
                      </a:endParaRPr>
                    </a:p>
                    <a:p>
                      <a:pPr marL="242888" marR="0" lvl="0" indent="-171450" algn="l" defTabSz="457200" rtl="0" eaLnBrk="1" fontAlgn="base" latinLnBrk="0" hangingPunct="1">
                        <a:lnSpc>
                          <a:spcPts val="8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204788" algn="l"/>
                        </a:tabLst>
                      </a:pPr>
                      <a:r>
                        <a:rPr kumimoji="0" lang="en-U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In critical bleeding, maintaining fibrinogen at levels &gt;2 g/L is suggested.</a:t>
                      </a: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 Bold" charset="0"/>
                        <a:cs typeface="Arial Bold" charset="0"/>
                      </a:endParaRPr>
                    </a:p>
                    <a:p>
                      <a:pPr marL="242888" marR="0" lvl="0" indent="-171450" algn="l" defTabSz="457200" rtl="0" eaLnBrk="1" fontAlgn="base" latinLnBrk="0" hangingPunct="1">
                        <a:lnSpc>
                          <a:spcPts val="875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>
                          <a:tab pos="204788" algn="l"/>
                        </a:tabLst>
                      </a:pPr>
                      <a:r>
                        <a:rPr kumimoji="0" lang="en-US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Include guidance for the use and timing of fibrinogen replacement in the protocol; this may include viscoelastometric POC testing.</a:t>
                      </a:r>
                      <a:endParaRPr kumimoji="0" lang="en-US" alt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 Bold" charset="0"/>
                        <a:cs typeface="Arial Bold" charset="0"/>
                      </a:endParaRPr>
                    </a:p>
                  </a:txBody>
                  <a:tcPr marL="36000" marR="36000" marT="36002" marB="3600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DE5"/>
                    </a:solidFill>
                  </a:tcPr>
                </a:tc>
              </a:tr>
              <a:tr h="2396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71438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7143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Special clinical </a:t>
                      </a: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situations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 Bold" charset="0"/>
                        <a:cs typeface="Arial Bold" charset="0"/>
                      </a:endParaRPr>
                    </a:p>
                  </a:txBody>
                  <a:tcPr marL="36000" marR="36000" marT="36002" marB="3600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D5B"/>
                    </a:solidFill>
                  </a:tcPr>
                </a:tc>
              </a:tr>
              <a:tr h="1285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>
                      <a:lvl1pPr marL="71438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7143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Warfarin:</a:t>
                      </a: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 Bold" charset="0"/>
                        <a:cs typeface="Arial Bold" charset="0"/>
                      </a:endParaRPr>
                    </a:p>
                    <a:p>
                      <a:pPr marL="242888" marR="0" lvl="0" indent="-171450" algn="l" defTabSz="457200" rtl="0" eaLnBrk="1" fontAlgn="base" latinLnBrk="0" hangingPunct="1">
                        <a:lnSpc>
                          <a:spcPct val="11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add vitamin K, </a:t>
                      </a:r>
                      <a:r>
                        <a:rPr kumimoji="0" lang="en-US" alt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prothrombinex</a:t>
                      </a: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/FFP </a:t>
                      </a:r>
                    </a:p>
                    <a:p>
                      <a:pPr marL="71438" marR="0" lvl="0" indent="0" algn="l" defTabSz="457200" rtl="0" eaLnBrk="1" fontAlgn="base" latinLnBrk="0" hangingPunct="1">
                        <a:lnSpc>
                          <a:spcPct val="116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Head injury:</a:t>
                      </a: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 Bold" charset="0"/>
                        <a:cs typeface="Arial Bold" charset="0"/>
                      </a:endParaRPr>
                    </a:p>
                    <a:p>
                      <a:pPr marL="242888" marR="0" lvl="0" indent="-171450" algn="l" defTabSz="457200" rtl="0" eaLnBrk="1" fontAlgn="base" latinLnBrk="0" hangingPunct="1">
                        <a:lnSpc>
                          <a:spcPts val="888"/>
                        </a:lnSpc>
                        <a:spcBef>
                          <a:spcPts val="138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aim for platelet count &gt;100 </a:t>
                      </a: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×</a:t>
                      </a: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 10</a:t>
                      </a:r>
                      <a:r>
                        <a:rPr kumimoji="0" lang="en-US" altLang="en-US" sz="800" b="0" i="0" u="none" strike="noStrike" cap="none" normalizeH="0" baseline="3500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9</a:t>
                      </a: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/L</a:t>
                      </a: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 Bold" charset="0"/>
                        <a:cs typeface="Arial Bold" charset="0"/>
                      </a:endParaRPr>
                    </a:p>
                    <a:p>
                      <a:pPr marL="242888" marR="0" lvl="0" indent="-171450" algn="l" defTabSz="457200" rtl="0" eaLnBrk="1" fontAlgn="base" latinLnBrk="0" hangingPunct="1">
                        <a:lnSpc>
                          <a:spcPts val="8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permissive hypotension contraindicated</a:t>
                      </a: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 Bold" charset="0"/>
                        <a:cs typeface="Arial Bold" charset="0"/>
                      </a:endParaRPr>
                    </a:p>
                  </a:txBody>
                  <a:tcPr marL="36000" marR="36000" marT="36002" marB="3600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8E4"/>
                    </a:solidFill>
                  </a:tcPr>
                </a:tc>
              </a:tr>
              <a:tr h="239691">
                <a:tc>
                  <a:txBody>
                    <a:bodyPr/>
                    <a:lstStyle>
                      <a:lvl1pPr marL="71438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7143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Cell salvage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 Bold" charset="0"/>
                        <a:cs typeface="Arial Bold" charset="0"/>
                      </a:endParaRPr>
                    </a:p>
                  </a:txBody>
                  <a:tcPr marL="36000" marR="36000" marT="36002" marB="3600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886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4293">
                <a:tc>
                  <a:txBody>
                    <a:bodyPr/>
                    <a:lstStyle>
                      <a:lvl1pPr marL="242888" indent="-17145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7143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Consider use of cell salvage where appropriate</a:t>
                      </a: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 Bold" charset="0"/>
                        <a:cs typeface="Arial Bold" charset="0"/>
                      </a:endParaRPr>
                    </a:p>
                  </a:txBody>
                  <a:tcPr marL="36000" marR="36000" marT="36002" marB="3600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DE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8927">
                <a:tc rowSpan="2">
                  <a:txBody>
                    <a:bodyPr/>
                    <a:lstStyle>
                      <a:lvl1pPr marL="71438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7143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Dosage</a:t>
                      </a: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 Bold" charset="0"/>
                        <a:cs typeface="Arial Bold" charset="0"/>
                      </a:endParaRPr>
                    </a:p>
                  </a:txBody>
                  <a:tcPr marL="36000" marR="36000" marT="36002" marB="3600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D5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9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71438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7143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3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Considerations for use of rFVIIa</a:t>
                      </a:r>
                      <a:r>
                        <a:rPr kumimoji="0" lang="en-US" altLang="en-US" sz="1100" b="1" i="0" u="none" strike="noStrike" cap="none" normalizeH="0" baseline="33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a</a:t>
                      </a:r>
                      <a:endParaRPr kumimoji="0" lang="en-US" altLang="en-US" sz="1100" b="1" i="0" u="none" strike="noStrike" cap="none" normalizeH="0" baseline="33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 Bold" charset="0"/>
                        <a:cs typeface="Arial Bold" charset="0"/>
                      </a:endParaRPr>
                    </a:p>
                  </a:txBody>
                  <a:tcPr marL="36000" marR="36000" marT="36002" marB="3600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5886C"/>
                    </a:solidFill>
                  </a:tcPr>
                </a:tc>
              </a:tr>
              <a:tr h="182546">
                <a:tc rowSpan="2">
                  <a:txBody>
                    <a:bodyPr/>
                    <a:lstStyle>
                      <a:lvl1pPr marL="71438">
                        <a:spcBef>
                          <a:spcPct val="20000"/>
                        </a:spcBef>
                        <a:buFont typeface="Arial" charset="0"/>
                        <a:tabLst>
                          <a:tab pos="1328738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tabLst>
                          <a:tab pos="1328738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2873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28738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tabLst>
                          <a:tab pos="1328738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28738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28738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28738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1328738" algn="l"/>
                        </a:tabLst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7143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28738" algn="l"/>
                        </a:tabLst>
                      </a:pPr>
                      <a:r>
                        <a:rPr kumimoji="0" lang="en-US" alt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Optimise</a:t>
                      </a: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 the use of each unit to </a:t>
                      </a:r>
                      <a:r>
                        <a:rPr kumimoji="0" lang="en-US" alt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minimise</a:t>
                      </a: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 wastage</a:t>
                      </a: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 Bold" charset="0"/>
                        <a:cs typeface="Arial Bold" charset="0"/>
                      </a:endParaRPr>
                    </a:p>
                    <a:p>
                      <a:pPr marL="144000" marR="0" lvl="0" indent="-171450" algn="l" defTabSz="457200" rtl="0" eaLnBrk="1" fontAlgn="base" latinLnBrk="0" hangingPunct="1">
                        <a:lnSpc>
                          <a:spcPts val="888"/>
                        </a:lnSpc>
                        <a:spcBef>
                          <a:spcPts val="5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328738" algn="l"/>
                        </a:tabLst>
                      </a:pP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RBC	20–25 mL/kg</a:t>
                      </a: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 Bold" charset="0"/>
                        <a:cs typeface="Arial Bold" charset="0"/>
                      </a:endParaRPr>
                    </a:p>
                    <a:p>
                      <a:pPr marL="144000" marR="0" lvl="0" indent="-171450" algn="l" defTabSz="457200" rtl="0" eaLnBrk="1" fontAlgn="base" latinLnBrk="0" hangingPunct="1">
                        <a:lnSpc>
                          <a:spcPts val="875"/>
                        </a:lnSpc>
                        <a:spcBef>
                          <a:spcPts val="38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328738" algn="l"/>
                        </a:tabLst>
                      </a:pP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Platelet count &lt;50 </a:t>
                      </a: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 Regular" charset="0"/>
                          <a:cs typeface="Arial Regular" charset="0"/>
                        </a:rPr>
                        <a:t>×</a:t>
                      </a: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 10</a:t>
                      </a:r>
                      <a:r>
                        <a:rPr kumimoji="0" lang="en-US" altLang="en-US" sz="800" b="0" i="0" u="none" strike="noStrike" cap="none" normalizeH="0" baseline="3500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9</a:t>
                      </a: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/L	platelets 10–15 mL/kg </a:t>
                      </a:r>
                    </a:p>
                    <a:p>
                      <a:pPr marL="144000" marR="0" lvl="0" indent="-171450" algn="l" defTabSz="457200" rtl="0" eaLnBrk="1" fontAlgn="base" latinLnBrk="0" hangingPunct="1">
                        <a:lnSpc>
                          <a:spcPts val="875"/>
                        </a:lnSpc>
                        <a:spcBef>
                          <a:spcPts val="38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328738" algn="l"/>
                        </a:tabLst>
                      </a:pP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PT/APTT &gt;1.5 </a:t>
                      </a: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 Regular" charset="0"/>
                          <a:cs typeface="Arial Regular" charset="0"/>
                        </a:rPr>
                        <a:t>×</a:t>
                      </a: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 normal	FFP 15 mL/</a:t>
                      </a:r>
                      <a:r>
                        <a:rPr kumimoji="0" lang="en-US" alt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kg</a:t>
                      </a:r>
                      <a:r>
                        <a:rPr kumimoji="0" lang="en-US" altLang="en-US" sz="800" b="0" i="0" u="none" strike="noStrike" cap="none" normalizeH="0" baseline="30000" dirty="0" err="1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a</a:t>
                      </a:r>
                      <a:endParaRPr kumimoji="0" lang="en-US" altLang="en-US" sz="800" b="0" i="0" u="none" strike="noStrike" cap="none" normalizeH="0" baseline="3000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latin typeface="Calibri" charset="0"/>
                        <a:ea typeface="Arial Bold" charset="0"/>
                        <a:cs typeface="Arial Bold" charset="0"/>
                      </a:endParaRPr>
                    </a:p>
                    <a:p>
                      <a:pPr marL="144000" marR="0" lvl="0" indent="-171450" algn="l" defTabSz="457200" rtl="0" eaLnBrk="1" fontAlgn="base" latinLnBrk="0" hangingPunct="1">
                        <a:lnSpc>
                          <a:spcPts val="875"/>
                        </a:lnSpc>
                        <a:spcBef>
                          <a:spcPts val="38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328738" algn="l"/>
                        </a:tabLst>
                      </a:pP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Fibrinogen &lt;2 g/L	Cryoprecipitate 5 mL/</a:t>
                      </a:r>
                      <a:r>
                        <a:rPr kumimoji="0" lang="en-US" alt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kg</a:t>
                      </a:r>
                      <a:r>
                        <a:rPr kumimoji="0" lang="en-US" altLang="en-US" sz="800" b="0" i="0" u="none" strike="noStrike" cap="none" normalizeH="0" baseline="35000" dirty="0" err="1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a</a:t>
                      </a:r>
                      <a:endParaRPr kumimoji="0" lang="en-US" altLang="en-US" sz="800" b="0" i="0" u="none" strike="noStrike" cap="none" normalizeH="0" baseline="3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 Bold" charset="0"/>
                        <a:cs typeface="Arial Bold" charset="0"/>
                      </a:endParaRPr>
                    </a:p>
                    <a:p>
                      <a:pPr marL="144000" marR="0" lvl="0" indent="-171450" algn="l" defTabSz="457200" rtl="0" eaLnBrk="1" fontAlgn="base" latinLnBrk="0" hangingPunct="1">
                        <a:lnSpc>
                          <a:spcPts val="875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328738" algn="l"/>
                        </a:tabLst>
                      </a:pP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Tranexamic acid	Loading dose 15 mg/kg (max 1 g) over 10 min, </a:t>
                      </a:r>
                      <a:r>
                        <a:rPr kumimoji="0" lang="en-US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          then </a:t>
                      </a: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infusion 2 mg/kg/hour for 8 or more hours, or until bleeding ceases</a:t>
                      </a: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 Bold" charset="0"/>
                        <a:cs typeface="Arial Bold" charset="0"/>
                      </a:endParaRPr>
                    </a:p>
                    <a:p>
                      <a:pPr marL="7143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28738" algn="l"/>
                        </a:tabLst>
                      </a:pPr>
                      <a:r>
                        <a:rPr kumimoji="0" lang="en-US" altLang="en-US" sz="700" b="0" i="0" u="none" strike="noStrike" cap="none" normalizeH="0" baseline="3500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a </a:t>
                      </a:r>
                      <a:r>
                        <a:rPr kumimoji="0" lang="en-US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Local transfusion laboratory to advise dose of locally available preparation</a:t>
                      </a:r>
                      <a:endParaRPr kumimoji="0" lang="en-US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 Bold" charset="0"/>
                        <a:cs typeface="Arial Bold" charset="0"/>
                      </a:endParaRPr>
                    </a:p>
                  </a:txBody>
                  <a:tcPr marL="36000" marR="36000" marT="36002" marB="3600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4D8E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961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71438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71438" marR="0" lvl="0" indent="0" algn="l" defTabSz="457200" rtl="0" eaLnBrk="1" fontAlgn="base" latinLnBrk="0" hangingPunct="1">
                        <a:lnSpc>
                          <a:spcPts val="875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Based on evidence from studies in adults, the </a:t>
                      </a:r>
                      <a:r>
                        <a:rPr kumimoji="0" lang="en-US" altLang="en-US" sz="8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routine</a:t>
                      </a: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 use of </a:t>
                      </a:r>
                      <a:r>
                        <a:rPr kumimoji="0" lang="en-US" alt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rFVIIa</a:t>
                      </a:r>
                      <a:r>
                        <a:rPr kumimoji="0" lang="en-US" alt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 </a:t>
                      </a: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in trauma patients is not recommended. However, institutions may choose to develop a process for the use of </a:t>
                      </a:r>
                      <a:r>
                        <a:rPr kumimoji="0" lang="en-US" alt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rFVIIa</a:t>
                      </a: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 where the following apply:</a:t>
                      </a: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 Bold" charset="0"/>
                        <a:cs typeface="Arial Bold" charset="0"/>
                      </a:endParaRPr>
                    </a:p>
                    <a:p>
                      <a:pPr marL="242888" marR="0" lvl="0" indent="-171450" algn="l" defTabSz="457200" rtl="0" eaLnBrk="1" fontAlgn="base" latinLnBrk="0" hangingPunct="1">
                        <a:lnSpc>
                          <a:spcPts val="888"/>
                        </a:lnSpc>
                        <a:spcBef>
                          <a:spcPts val="113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uncontrolled </a:t>
                      </a:r>
                      <a:r>
                        <a:rPr kumimoji="0" lang="en-US" alt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haemorrhage</a:t>
                      </a: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 in salvageable patient, 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Regular" charset="0"/>
                          <a:cs typeface="Arial Regular" charset="0"/>
                        </a:rPr>
                        <a:t>and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 Regular" charset="0"/>
                        <a:cs typeface="Arial Regular" charset="0"/>
                      </a:endParaRPr>
                    </a:p>
                    <a:p>
                      <a:pPr marL="242888" marR="0" lvl="0" indent="-171450" algn="l" defTabSz="457200" rtl="0" eaLnBrk="1" fontAlgn="base" latinLnBrk="0" hangingPunct="1">
                        <a:lnSpc>
                          <a:spcPts val="8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failed surgical or radiological measures to control bleeding, 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Regular" charset="0"/>
                          <a:cs typeface="Arial Regular" charset="0"/>
                        </a:rPr>
                        <a:t>and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 Regular" charset="0"/>
                        <a:cs typeface="Arial Regular" charset="0"/>
                      </a:endParaRPr>
                    </a:p>
                    <a:p>
                      <a:pPr marL="242888" marR="0" lvl="0" indent="-171450" algn="l" defTabSz="457200" rtl="0" eaLnBrk="1" fontAlgn="base" latinLnBrk="0" hangingPunct="1">
                        <a:lnSpc>
                          <a:spcPts val="8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adequate blood component replacement, 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Regular" charset="0"/>
                          <a:cs typeface="Arial Regular" charset="0"/>
                        </a:rPr>
                        <a:t>and</a:t>
                      </a:r>
                      <a:endParaRPr kumimoji="0" lang="en-US" alt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 Regular" charset="0"/>
                        <a:cs typeface="Arial Regular" charset="0"/>
                      </a:endParaRPr>
                    </a:p>
                    <a:p>
                      <a:pPr marL="242888" marR="0" lvl="0" indent="-171450" algn="l" defTabSz="457200" rtl="0" eaLnBrk="1" fontAlgn="base" latinLnBrk="0" hangingPunct="1">
                        <a:lnSpc>
                          <a:spcPts val="8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pH &gt;7.2, temperature &gt;34</a:t>
                      </a: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 Regular" charset="0"/>
                          <a:cs typeface="Arial Regular" charset="0"/>
                        </a:rPr>
                        <a:t>°</a:t>
                      </a: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C.</a:t>
                      </a: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 Bold" charset="0"/>
                        <a:cs typeface="Arial Bold" charset="0"/>
                      </a:endParaRPr>
                    </a:p>
                    <a:p>
                      <a:pPr marL="7143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Discuss dose with </a:t>
                      </a:r>
                      <a:r>
                        <a:rPr kumimoji="0" lang="en-US" altLang="en-US" sz="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haematologist</a:t>
                      </a: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 or transfusion specialist</a:t>
                      </a:r>
                      <a:endParaRPr kumimoji="0" lang="en-US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 Bold" charset="0"/>
                        <a:cs typeface="Arial Bold" charset="0"/>
                      </a:endParaRPr>
                    </a:p>
                    <a:p>
                      <a:pPr marL="7143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700" b="0" i="0" u="none" strike="noStrike" cap="none" normalizeH="0" baseline="3500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a </a:t>
                      </a:r>
                      <a:r>
                        <a:rPr kumimoji="0" lang="en-US" altLang="en-US" sz="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rFVIIa</a:t>
                      </a:r>
                      <a:r>
                        <a:rPr kumimoji="0" lang="en-US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 is not licensed for use in this situation; all use must be part of </a:t>
                      </a:r>
                      <a:br>
                        <a:rPr kumimoji="0" lang="en-US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</a:br>
                      <a:r>
                        <a:rPr kumimoji="0" lang="en-US" alt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Calibri" charset="0"/>
                          <a:ea typeface="Arial Bold" charset="0"/>
                          <a:cs typeface="Arial Bold" charset="0"/>
                        </a:rPr>
                        <a:t>practice review.</a:t>
                      </a:r>
                      <a:endParaRPr kumimoji="0" lang="en-US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 Bold" charset="0"/>
                        <a:cs typeface="Arial Bold" charset="0"/>
                      </a:endParaRPr>
                    </a:p>
                  </a:txBody>
                  <a:tcPr marL="36000" marR="36000" marT="36002" marB="36002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EDE5"/>
                    </a:solidFill>
                  </a:tcPr>
                </a:tc>
              </a:tr>
            </a:tbl>
          </a:graphicData>
        </a:graphic>
      </p:graphicFrame>
      <p:sp>
        <p:nvSpPr>
          <p:cNvPr id="6" name="object 4"/>
          <p:cNvSpPr txBox="1"/>
          <p:nvPr/>
        </p:nvSpPr>
        <p:spPr>
          <a:xfrm>
            <a:off x="1065213" y="5689600"/>
            <a:ext cx="6340475" cy="2301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ts val="875"/>
              </a:lnSpc>
              <a:defRPr/>
            </a:pPr>
            <a:r>
              <a:rPr lang="en-US" altLang="en-US" sz="700" dirty="0" smtClean="0">
                <a:solidFill>
                  <a:srgbClr val="231F20"/>
                </a:solidFill>
                <a:latin typeface="+mn-lt"/>
                <a:ea typeface="Arial Regular" charset="0"/>
                <a:cs typeface="Arial Regular" charset="0"/>
              </a:rPr>
              <a:t>APTT, activated partial thromboplastin time; FFP, fresh frozen plasma; INR, international </a:t>
            </a:r>
            <a:r>
              <a:rPr lang="en-US" altLang="en-US" sz="700" dirty="0" err="1" smtClean="0">
                <a:solidFill>
                  <a:srgbClr val="231F20"/>
                </a:solidFill>
                <a:latin typeface="+mn-lt"/>
                <a:ea typeface="Arial Regular" charset="0"/>
                <a:cs typeface="Arial Regular" charset="0"/>
              </a:rPr>
              <a:t>normalised</a:t>
            </a:r>
            <a:r>
              <a:rPr lang="en-US" altLang="en-US" sz="700" dirty="0" smtClean="0">
                <a:solidFill>
                  <a:srgbClr val="231F20"/>
                </a:solidFill>
                <a:latin typeface="+mn-lt"/>
                <a:ea typeface="Arial Regular" charset="0"/>
                <a:cs typeface="Arial Regular" charset="0"/>
              </a:rPr>
              <a:t> ratio; POC, point of care; PT, prothrombin time; RBC, red blood cell; </a:t>
            </a:r>
            <a:r>
              <a:rPr lang="en-US" altLang="en-US" sz="700" dirty="0" err="1" smtClean="0">
                <a:solidFill>
                  <a:srgbClr val="231F20"/>
                </a:solidFill>
                <a:latin typeface="+mn-lt"/>
                <a:ea typeface="Arial Regular" charset="0"/>
                <a:cs typeface="Arial Regular" charset="0"/>
              </a:rPr>
              <a:t>rFVIIa</a:t>
            </a:r>
            <a:r>
              <a:rPr lang="en-US" altLang="en-US" sz="700" dirty="0" smtClean="0">
                <a:solidFill>
                  <a:srgbClr val="231F20"/>
                </a:solidFill>
                <a:latin typeface="+mn-lt"/>
                <a:ea typeface="Arial Regular" charset="0"/>
                <a:cs typeface="Arial Regular" charset="0"/>
              </a:rPr>
              <a:t>, activated recombinant factor VII</a:t>
            </a:r>
            <a:endParaRPr lang="en-US" altLang="en-US" sz="700" dirty="0" smtClean="0">
              <a:latin typeface="+mn-lt"/>
              <a:ea typeface="Arial Regular" charset="0"/>
              <a:cs typeface="Arial Regular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</TotalTime>
  <Words>607</Words>
  <Application>Microsoft Office PowerPoint</Application>
  <PresentationFormat>On-screen Show (4:3)</PresentationFormat>
  <Paragraphs>95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CRE8IVE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Whiteley</dc:creator>
  <cp:lastModifiedBy>Administrator</cp:lastModifiedBy>
  <cp:revision>72</cp:revision>
  <cp:lastPrinted>2017-01-05T22:11:18Z</cp:lastPrinted>
  <dcterms:created xsi:type="dcterms:W3CDTF">2012-09-26T00:22:15Z</dcterms:created>
  <dcterms:modified xsi:type="dcterms:W3CDTF">2017-01-05T22:11:27Z</dcterms:modified>
</cp:coreProperties>
</file>