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9144000" cy="6858000" type="screen4x3"/>
  <p:notesSz cx="9926638" cy="14355763"/>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7"/>
    <p:restoredTop sz="94706"/>
  </p:normalViewPr>
  <p:slideViewPr>
    <p:cSldViewPr snapToGrid="0" snapToObjects="1" showGuides="1">
      <p:cViewPr>
        <p:scale>
          <a:sx n="150" d="100"/>
          <a:sy n="150" d="100"/>
        </p:scale>
        <p:origin x="-552" y="756"/>
      </p:cViewPr>
      <p:guideLst>
        <p:guide orient="horz" pos="2160"/>
        <p:guide pos="2880"/>
      </p:guideLst>
    </p:cSldViewPr>
  </p:slideViewPr>
  <p:notesTextViewPr>
    <p:cViewPr>
      <p:scale>
        <a:sx n="100" d="100"/>
        <a:sy n="100" d="100"/>
      </p:scale>
      <p:origin x="0" y="0"/>
    </p:cViewPr>
  </p:notesTextViewPr>
  <p:notesViewPr>
    <p:cSldViewPr snapToGrid="0" snapToObjects="1" showGuides="1">
      <p:cViewPr varScale="1">
        <p:scale>
          <a:sx n="130" d="100"/>
          <a:sy n="130" d="100"/>
        </p:scale>
        <p:origin x="-3848" y="-96"/>
      </p:cViewPr>
      <p:guideLst>
        <p:guide orient="horz" pos="4522"/>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717788"/>
          </a:xfrm>
          <a:prstGeom prst="rect">
            <a:avLst/>
          </a:prstGeom>
        </p:spPr>
        <p:txBody>
          <a:bodyPr vert="horz" lIns="138751" tIns="69376" rIns="138751" bIns="69376" rtlCol="0"/>
          <a:lstStyle>
            <a:lvl1pPr algn="l" eaLnBrk="1" fontAlgn="auto" hangingPunct="1">
              <a:spcBef>
                <a:spcPts val="0"/>
              </a:spcBef>
              <a:spcAft>
                <a:spcPts val="0"/>
              </a:spcAft>
              <a:defRPr sz="18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5622798" y="0"/>
            <a:ext cx="4301543" cy="717788"/>
          </a:xfrm>
          <a:prstGeom prst="rect">
            <a:avLst/>
          </a:prstGeom>
        </p:spPr>
        <p:txBody>
          <a:bodyPr vert="horz" wrap="square" lIns="138751" tIns="69376" rIns="138751" bIns="69376" numCol="1" anchor="t" anchorCtr="0" compatLnSpc="1">
            <a:prstTxWarp prst="textNoShape">
              <a:avLst/>
            </a:prstTxWarp>
          </a:bodyPr>
          <a:lstStyle>
            <a:lvl1pPr algn="r" eaLnBrk="1" hangingPunct="1">
              <a:defRPr sz="1800">
                <a:latin typeface="Calibri" charset="0"/>
              </a:defRPr>
            </a:lvl1pPr>
          </a:lstStyle>
          <a:p>
            <a:pPr>
              <a:defRPr/>
            </a:pPr>
            <a:fld id="{DC589270-879F-BD49-89AD-403889468265}" type="datetime1">
              <a:rPr lang="en-US" altLang="en-US"/>
              <a:pPr>
                <a:defRPr/>
              </a:pPr>
              <a:t>1/10/2017</a:t>
            </a:fld>
            <a:endParaRPr lang="en-US" altLang="en-US"/>
          </a:p>
        </p:txBody>
      </p:sp>
      <p:sp>
        <p:nvSpPr>
          <p:cNvPr id="4" name="Footer Placeholder 3"/>
          <p:cNvSpPr>
            <a:spLocks noGrp="1"/>
          </p:cNvSpPr>
          <p:nvPr>
            <p:ph type="ftr" sz="quarter" idx="2"/>
          </p:nvPr>
        </p:nvSpPr>
        <p:spPr>
          <a:xfrm>
            <a:off x="0" y="13635483"/>
            <a:ext cx="4301543" cy="717788"/>
          </a:xfrm>
          <a:prstGeom prst="rect">
            <a:avLst/>
          </a:prstGeom>
        </p:spPr>
        <p:txBody>
          <a:bodyPr vert="horz" lIns="138751" tIns="69376" rIns="138751" bIns="69376" rtlCol="0" anchor="b"/>
          <a:lstStyle>
            <a:lvl1pPr algn="l" eaLnBrk="1" fontAlgn="auto" hangingPunct="1">
              <a:spcBef>
                <a:spcPts val="0"/>
              </a:spcBef>
              <a:spcAft>
                <a:spcPts val="0"/>
              </a:spcAft>
              <a:defRPr sz="18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5622798" y="13635483"/>
            <a:ext cx="4301543" cy="717788"/>
          </a:xfrm>
          <a:prstGeom prst="rect">
            <a:avLst/>
          </a:prstGeom>
        </p:spPr>
        <p:txBody>
          <a:bodyPr vert="horz" wrap="square" lIns="138751" tIns="69376" rIns="138751" bIns="69376" numCol="1" anchor="b" anchorCtr="0" compatLnSpc="1">
            <a:prstTxWarp prst="textNoShape">
              <a:avLst/>
            </a:prstTxWarp>
          </a:bodyPr>
          <a:lstStyle>
            <a:lvl1pPr algn="r" eaLnBrk="1" hangingPunct="1">
              <a:defRPr sz="1800">
                <a:latin typeface="Calibri" charset="0"/>
              </a:defRPr>
            </a:lvl1pPr>
          </a:lstStyle>
          <a:p>
            <a:pPr>
              <a:defRPr/>
            </a:pPr>
            <a:fld id="{23AFDED1-59EF-2D47-B0BF-25900854ED59}" type="slidenum">
              <a:rPr lang="en-US" altLang="en-US"/>
              <a:pPr>
                <a:defRPr/>
              </a:pPr>
              <a:t>‹#›</a:t>
            </a:fld>
            <a:endParaRPr lang="en-US" altLang="en-US"/>
          </a:p>
        </p:txBody>
      </p:sp>
    </p:spTree>
    <p:extLst>
      <p:ext uri="{BB962C8B-B14F-4D97-AF65-F5344CB8AC3E}">
        <p14:creationId xmlns:p14="http://schemas.microsoft.com/office/powerpoint/2010/main" val="163676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717788"/>
          </a:xfrm>
          <a:prstGeom prst="rect">
            <a:avLst/>
          </a:prstGeom>
        </p:spPr>
        <p:txBody>
          <a:bodyPr vert="horz" lIns="138751" tIns="69376" rIns="138751" bIns="69376" rtlCol="0"/>
          <a:lstStyle>
            <a:lvl1pPr algn="l" eaLnBrk="1" fontAlgn="auto" hangingPunct="1">
              <a:spcBef>
                <a:spcPts val="0"/>
              </a:spcBef>
              <a:spcAft>
                <a:spcPts val="0"/>
              </a:spcAft>
              <a:defRPr sz="1800">
                <a:latin typeface="+mn-lt"/>
                <a:ea typeface="+mn-ea"/>
                <a:cs typeface="+mn-cs"/>
              </a:defRPr>
            </a:lvl1pPr>
          </a:lstStyle>
          <a:p>
            <a:pPr>
              <a:defRPr/>
            </a:pPr>
            <a:endParaRPr lang="en-US"/>
          </a:p>
        </p:txBody>
      </p:sp>
      <p:sp>
        <p:nvSpPr>
          <p:cNvPr id="3" name="Date Placeholder 2"/>
          <p:cNvSpPr>
            <a:spLocks noGrp="1"/>
          </p:cNvSpPr>
          <p:nvPr>
            <p:ph type="dt" idx="1"/>
          </p:nvPr>
        </p:nvSpPr>
        <p:spPr>
          <a:xfrm>
            <a:off x="5622798" y="0"/>
            <a:ext cx="4301543" cy="717788"/>
          </a:xfrm>
          <a:prstGeom prst="rect">
            <a:avLst/>
          </a:prstGeom>
        </p:spPr>
        <p:txBody>
          <a:bodyPr vert="horz" wrap="square" lIns="138751" tIns="69376" rIns="138751" bIns="69376" numCol="1" anchor="t" anchorCtr="0" compatLnSpc="1">
            <a:prstTxWarp prst="textNoShape">
              <a:avLst/>
            </a:prstTxWarp>
          </a:bodyPr>
          <a:lstStyle>
            <a:lvl1pPr algn="r" eaLnBrk="1" hangingPunct="1">
              <a:defRPr sz="1800">
                <a:latin typeface="Calibri" charset="0"/>
              </a:defRPr>
            </a:lvl1pPr>
          </a:lstStyle>
          <a:p>
            <a:pPr>
              <a:defRPr/>
            </a:pPr>
            <a:fld id="{6E372D29-A06D-044C-81AF-CE4AF7901BDF}" type="datetime1">
              <a:rPr lang="en-US" altLang="en-US"/>
              <a:pPr>
                <a:defRPr/>
              </a:pPr>
              <a:t>1/10/2017</a:t>
            </a:fld>
            <a:endParaRPr lang="en-US" altLang="en-US"/>
          </a:p>
        </p:txBody>
      </p:sp>
      <p:sp>
        <p:nvSpPr>
          <p:cNvPr id="4" name="Slide Image Placeholder 3"/>
          <p:cNvSpPr>
            <a:spLocks noGrp="1" noRot="1" noChangeAspect="1"/>
          </p:cNvSpPr>
          <p:nvPr>
            <p:ph type="sldImg" idx="2"/>
          </p:nvPr>
        </p:nvSpPr>
        <p:spPr>
          <a:xfrm>
            <a:off x="1374775" y="1076325"/>
            <a:ext cx="7177088" cy="5383213"/>
          </a:xfrm>
          <a:prstGeom prst="rect">
            <a:avLst/>
          </a:prstGeom>
          <a:noFill/>
          <a:ln w="12700">
            <a:solidFill>
              <a:prstClr val="black"/>
            </a:solidFill>
          </a:ln>
        </p:spPr>
        <p:txBody>
          <a:bodyPr vert="horz" lIns="138751" tIns="69376" rIns="138751" bIns="69376" rtlCol="0" anchor="ctr"/>
          <a:lstStyle/>
          <a:p>
            <a:pPr lvl="0"/>
            <a:endParaRPr lang="en-US" noProof="0"/>
          </a:p>
        </p:txBody>
      </p:sp>
      <p:sp>
        <p:nvSpPr>
          <p:cNvPr id="5" name="Notes Placeholder 4"/>
          <p:cNvSpPr>
            <a:spLocks noGrp="1"/>
          </p:cNvSpPr>
          <p:nvPr>
            <p:ph type="body" sz="quarter" idx="3"/>
          </p:nvPr>
        </p:nvSpPr>
        <p:spPr>
          <a:xfrm>
            <a:off x="992664" y="6818988"/>
            <a:ext cx="7941310" cy="6460093"/>
          </a:xfrm>
          <a:prstGeom prst="rect">
            <a:avLst/>
          </a:prstGeom>
        </p:spPr>
        <p:txBody>
          <a:bodyPr vert="horz" wrap="square" lIns="138751" tIns="69376" rIns="138751" bIns="69376" numCol="1" anchor="t" anchorCtr="0" compatLnSpc="1">
            <a:prstTxWarp prst="textNoShape">
              <a:avLst/>
            </a:prstTxWarp>
            <a:normAutofit/>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endParaRPr lang="en-US" noProof="0" smtClean="0"/>
          </a:p>
        </p:txBody>
      </p:sp>
      <p:sp>
        <p:nvSpPr>
          <p:cNvPr id="6" name="Footer Placeholder 5"/>
          <p:cNvSpPr>
            <a:spLocks noGrp="1"/>
          </p:cNvSpPr>
          <p:nvPr>
            <p:ph type="ftr" sz="quarter" idx="4"/>
          </p:nvPr>
        </p:nvSpPr>
        <p:spPr>
          <a:xfrm>
            <a:off x="0" y="13635483"/>
            <a:ext cx="4301543" cy="717788"/>
          </a:xfrm>
          <a:prstGeom prst="rect">
            <a:avLst/>
          </a:prstGeom>
        </p:spPr>
        <p:txBody>
          <a:bodyPr vert="horz" lIns="138751" tIns="69376" rIns="138751" bIns="69376" rtlCol="0" anchor="b"/>
          <a:lstStyle>
            <a:lvl1pPr algn="l" eaLnBrk="1" fontAlgn="auto" hangingPunct="1">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5622798" y="13635483"/>
            <a:ext cx="4301543" cy="717788"/>
          </a:xfrm>
          <a:prstGeom prst="rect">
            <a:avLst/>
          </a:prstGeom>
        </p:spPr>
        <p:txBody>
          <a:bodyPr vert="horz" wrap="square" lIns="138751" tIns="69376" rIns="138751" bIns="69376" numCol="1" anchor="b" anchorCtr="0" compatLnSpc="1">
            <a:prstTxWarp prst="textNoShape">
              <a:avLst/>
            </a:prstTxWarp>
          </a:bodyPr>
          <a:lstStyle>
            <a:lvl1pPr algn="r" eaLnBrk="1" hangingPunct="1">
              <a:defRPr sz="1800">
                <a:latin typeface="Calibri" charset="0"/>
              </a:defRPr>
            </a:lvl1pPr>
          </a:lstStyle>
          <a:p>
            <a:pPr>
              <a:defRPr/>
            </a:pPr>
            <a:fld id="{12D25917-F8C2-674D-84B9-AD0B41752B52}" type="slidenum">
              <a:rPr lang="en-US" altLang="en-US"/>
              <a:pPr>
                <a:defRPr/>
              </a:pPr>
              <a:t>‹#›</a:t>
            </a:fld>
            <a:endParaRPr lang="en-US" altLang="en-US"/>
          </a:p>
        </p:txBody>
      </p:sp>
    </p:spTree>
    <p:extLst>
      <p:ext uri="{BB962C8B-B14F-4D97-AF65-F5344CB8AC3E}">
        <p14:creationId xmlns:p14="http://schemas.microsoft.com/office/powerpoint/2010/main" val="20023029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6071" y="5261428"/>
            <a:ext cx="6400800" cy="909397"/>
          </a:xfrm>
        </p:spPr>
        <p:txBody>
          <a:bodyPr>
            <a:normAutofit/>
          </a:bodyPr>
          <a:lstStyle>
            <a:lvl1pPr marL="0" indent="0" algn="l">
              <a:buNone/>
              <a:defRPr sz="30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3317E328-A6D4-8747-A3DB-90019079074A}" type="datetime1">
              <a:rPr lang="en-US" altLang="en-US"/>
              <a:pPr>
                <a:defRPr/>
              </a:pPr>
              <a:t>1/10/2017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E4783D-CD43-C743-BA7B-E069B2A22A33}" type="slidenum">
              <a:rPr lang="en-US" altLang="en-US"/>
              <a:pPr>
                <a:defRPr/>
              </a:pPr>
              <a:t>‹#›</a:t>
            </a:fld>
            <a:endParaRPr lang="en-US" altLang="en-US"/>
          </a:p>
        </p:txBody>
      </p:sp>
    </p:spTree>
    <p:extLst>
      <p:ext uri="{BB962C8B-B14F-4D97-AF65-F5344CB8AC3E}">
        <p14:creationId xmlns:p14="http://schemas.microsoft.com/office/powerpoint/2010/main" val="1330131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3"/>
          <p:cNvSpPr txBox="1">
            <a:spLocks/>
          </p:cNvSpPr>
          <p:nvPr userDrawn="1"/>
        </p:nvSpPr>
        <p:spPr bwMode="auto">
          <a:xfrm>
            <a:off x="266700" y="0"/>
            <a:ext cx="4125913" cy="846138"/>
          </a:xfrm>
          <a:prstGeom prst="rect">
            <a:avLst/>
          </a:prstGeom>
          <a:noFill/>
          <a:ln>
            <a:noFill/>
          </a:ln>
          <a:extLst/>
        </p:spPr>
        <p:txBody>
          <a:bodyPr anchor="ctr"/>
          <a:lstStyle>
            <a:lvl1pPr algn="l" defTabSz="457200" rtl="0" eaLnBrk="0" fontAlgn="base" hangingPunct="0">
              <a:spcBef>
                <a:spcPct val="0"/>
              </a:spcBef>
              <a:spcAft>
                <a:spcPct val="0"/>
              </a:spcAft>
              <a:defRPr sz="4400" kern="1200">
                <a:solidFill>
                  <a:schemeClr val="bg1"/>
                </a:solidFill>
                <a:latin typeface="+mj-lt"/>
                <a:ea typeface="ＭＳ Ｐゴシック" pitchFamily="-84" charset="-128"/>
                <a:cs typeface="+mj-cs"/>
              </a:defRPr>
            </a:lvl1pPr>
            <a:lvl2pPr algn="l" defTabSz="457200" rtl="0" eaLnBrk="0" fontAlgn="base" hangingPunct="0">
              <a:spcBef>
                <a:spcPct val="0"/>
              </a:spcBef>
              <a:spcAft>
                <a:spcPct val="0"/>
              </a:spcAft>
              <a:defRPr sz="4400">
                <a:solidFill>
                  <a:schemeClr val="bg1"/>
                </a:solidFill>
                <a:latin typeface="Calibri" pitchFamily="-84" charset="0"/>
                <a:ea typeface="ＭＳ Ｐゴシック" pitchFamily="-84" charset="-128"/>
              </a:defRPr>
            </a:lvl2pPr>
            <a:lvl3pPr algn="l" defTabSz="457200" rtl="0" eaLnBrk="0" fontAlgn="base" hangingPunct="0">
              <a:spcBef>
                <a:spcPct val="0"/>
              </a:spcBef>
              <a:spcAft>
                <a:spcPct val="0"/>
              </a:spcAft>
              <a:defRPr sz="4400">
                <a:solidFill>
                  <a:schemeClr val="bg1"/>
                </a:solidFill>
                <a:latin typeface="Calibri" pitchFamily="-84" charset="0"/>
                <a:ea typeface="ＭＳ Ｐゴシック" pitchFamily="-84" charset="-128"/>
              </a:defRPr>
            </a:lvl3pPr>
            <a:lvl4pPr algn="l" defTabSz="457200" rtl="0" eaLnBrk="0" fontAlgn="base" hangingPunct="0">
              <a:spcBef>
                <a:spcPct val="0"/>
              </a:spcBef>
              <a:spcAft>
                <a:spcPct val="0"/>
              </a:spcAft>
              <a:defRPr sz="4400">
                <a:solidFill>
                  <a:schemeClr val="bg1"/>
                </a:solidFill>
                <a:latin typeface="Calibri" pitchFamily="-84" charset="0"/>
                <a:ea typeface="ＭＳ Ｐゴシック" pitchFamily="-84" charset="-128"/>
              </a:defRPr>
            </a:lvl4pPr>
            <a:lvl5pPr algn="l" defTabSz="457200" rtl="0" eaLnBrk="0" fontAlgn="base" hangingPunct="0">
              <a:spcBef>
                <a:spcPct val="0"/>
              </a:spcBef>
              <a:spcAft>
                <a:spcPct val="0"/>
              </a:spcAft>
              <a:defRPr sz="4400">
                <a:solidFill>
                  <a:schemeClr val="bg1"/>
                </a:solidFill>
                <a:latin typeface="Calibri" pitchFamily="-84" charset="0"/>
                <a:ea typeface="ＭＳ Ｐゴシック" pitchFamily="-84" charset="-128"/>
              </a:defRPr>
            </a:lvl5pPr>
            <a:lvl6pPr marL="457200" algn="l" defTabSz="457200" rtl="0" fontAlgn="base">
              <a:spcBef>
                <a:spcPct val="0"/>
              </a:spcBef>
              <a:spcAft>
                <a:spcPct val="0"/>
              </a:spcAft>
              <a:defRPr sz="4400">
                <a:solidFill>
                  <a:schemeClr val="bg1"/>
                </a:solidFill>
                <a:latin typeface="Calibri" pitchFamily="-84" charset="0"/>
                <a:ea typeface="ＭＳ Ｐゴシック" pitchFamily="-84" charset="-128"/>
              </a:defRPr>
            </a:lvl6pPr>
            <a:lvl7pPr marL="914400" algn="l" defTabSz="457200" rtl="0" fontAlgn="base">
              <a:spcBef>
                <a:spcPct val="0"/>
              </a:spcBef>
              <a:spcAft>
                <a:spcPct val="0"/>
              </a:spcAft>
              <a:defRPr sz="4400">
                <a:solidFill>
                  <a:schemeClr val="bg1"/>
                </a:solidFill>
                <a:latin typeface="Calibri" pitchFamily="-84" charset="0"/>
                <a:ea typeface="ＭＳ Ｐゴシック" pitchFamily="-84" charset="-128"/>
              </a:defRPr>
            </a:lvl7pPr>
            <a:lvl8pPr marL="1371600" algn="l" defTabSz="457200" rtl="0" fontAlgn="base">
              <a:spcBef>
                <a:spcPct val="0"/>
              </a:spcBef>
              <a:spcAft>
                <a:spcPct val="0"/>
              </a:spcAft>
              <a:defRPr sz="4400">
                <a:solidFill>
                  <a:schemeClr val="bg1"/>
                </a:solidFill>
                <a:latin typeface="Calibri" pitchFamily="-84" charset="0"/>
                <a:ea typeface="ＭＳ Ｐゴシック" pitchFamily="-84" charset="-128"/>
              </a:defRPr>
            </a:lvl8pPr>
            <a:lvl9pPr marL="1828800" algn="l" defTabSz="457200" rtl="0" fontAlgn="base">
              <a:spcBef>
                <a:spcPct val="0"/>
              </a:spcBef>
              <a:spcAft>
                <a:spcPct val="0"/>
              </a:spcAft>
              <a:defRPr sz="4400">
                <a:solidFill>
                  <a:schemeClr val="bg1"/>
                </a:solidFill>
                <a:latin typeface="Calibri" pitchFamily="-84" charset="0"/>
                <a:ea typeface="ＭＳ Ｐゴシック" pitchFamily="-84" charset="-128"/>
              </a:defRPr>
            </a:lvl9pPr>
          </a:lstStyle>
          <a:p>
            <a:pPr eaLnBrk="1" hangingPunct="1">
              <a:defRPr/>
            </a:pPr>
            <a:r>
              <a:rPr lang="en-US" sz="1600" b="1" dirty="0" smtClean="0">
                <a:latin typeface="+mn-lt"/>
                <a:cs typeface="Arial" charset="0"/>
              </a:rPr>
              <a:t>Patient Blood Management Guidelines:</a:t>
            </a:r>
            <a:br>
              <a:rPr lang="en-US" sz="1600" b="1" dirty="0" smtClean="0">
                <a:latin typeface="+mn-lt"/>
                <a:cs typeface="Arial" charset="0"/>
              </a:rPr>
            </a:br>
            <a:r>
              <a:rPr lang="en-US" sz="1600" b="1" dirty="0" smtClean="0">
                <a:cs typeface="Arial" charset="0"/>
              </a:rPr>
              <a:t>Module 6 Neonatal and </a:t>
            </a:r>
            <a:r>
              <a:rPr lang="en-US" sz="1600" b="1" dirty="0" err="1" smtClean="0">
                <a:cs typeface="Arial" charset="0"/>
              </a:rPr>
              <a:t>Paediatrics</a:t>
            </a:r>
            <a:endParaRPr lang="en-US" sz="1600" b="1" dirty="0" smtClean="0">
              <a:cs typeface="Arial" charset="0"/>
            </a:endParaRPr>
          </a:p>
        </p:txBody>
      </p:sp>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80188" y="6245225"/>
            <a:ext cx="2338387"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4572000" y="0"/>
            <a:ext cx="4114800" cy="846138"/>
          </a:xfrm>
          <a:noFill/>
          <a:ln>
            <a:noFill/>
          </a:ln>
          <a:extLst/>
        </p:spPr>
        <p:txBody>
          <a:bodyPr>
            <a:noAutofit/>
          </a:bodyPr>
          <a:lstStyle>
            <a:lvl1pPr>
              <a:defRPr lang="en-AU" sz="3200"/>
            </a:lvl1pPr>
          </a:lstStyle>
          <a:p>
            <a:pPr lvl="0"/>
            <a:r>
              <a:rPr lang="en-US" smtClean="0"/>
              <a:t>Click to edit Master title style</a:t>
            </a:r>
            <a:endParaRPr lang="en-AU"/>
          </a:p>
        </p:txBody>
      </p:sp>
      <p:sp>
        <p:nvSpPr>
          <p:cNvPr id="5" name="Date Placeholder 3"/>
          <p:cNvSpPr>
            <a:spLocks noGrp="1"/>
          </p:cNvSpPr>
          <p:nvPr>
            <p:ph type="dt" sz="half" idx="10"/>
          </p:nvPr>
        </p:nvSpPr>
        <p:spPr/>
        <p:txBody>
          <a:bodyPr/>
          <a:lstStyle>
            <a:lvl1pPr>
              <a:defRPr/>
            </a:lvl1pPr>
          </a:lstStyle>
          <a:p>
            <a:pPr>
              <a:defRPr/>
            </a:pPr>
            <a:fld id="{EB3E2659-A82F-3A45-B1D8-BD663AD6CBD5}" type="datetime1">
              <a:rPr lang="en-US" altLang="en-US"/>
              <a:pPr>
                <a:defRPr/>
              </a:pPr>
              <a:t>1/10/2017</a:t>
            </a:fld>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262326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3"/>
          <p:cNvSpPr txBox="1">
            <a:spLocks/>
          </p:cNvSpPr>
          <p:nvPr userDrawn="1"/>
        </p:nvSpPr>
        <p:spPr bwMode="auto">
          <a:xfrm>
            <a:off x="266700" y="0"/>
            <a:ext cx="4125913" cy="846138"/>
          </a:xfrm>
          <a:prstGeom prst="rect">
            <a:avLst/>
          </a:prstGeom>
          <a:noFill/>
          <a:ln>
            <a:noFill/>
          </a:ln>
          <a:extLst/>
        </p:spPr>
        <p:txBody>
          <a:bodyPr anchor="ctr"/>
          <a:lstStyle>
            <a:lvl1pPr algn="l" defTabSz="457200" rtl="0" eaLnBrk="0" fontAlgn="base" hangingPunct="0">
              <a:spcBef>
                <a:spcPct val="0"/>
              </a:spcBef>
              <a:spcAft>
                <a:spcPct val="0"/>
              </a:spcAft>
              <a:defRPr sz="4400" kern="1200">
                <a:solidFill>
                  <a:schemeClr val="bg1"/>
                </a:solidFill>
                <a:latin typeface="+mj-lt"/>
                <a:ea typeface="ＭＳ Ｐゴシック" pitchFamily="-84" charset="-128"/>
                <a:cs typeface="+mj-cs"/>
              </a:defRPr>
            </a:lvl1pPr>
            <a:lvl2pPr algn="l" defTabSz="457200" rtl="0" eaLnBrk="0" fontAlgn="base" hangingPunct="0">
              <a:spcBef>
                <a:spcPct val="0"/>
              </a:spcBef>
              <a:spcAft>
                <a:spcPct val="0"/>
              </a:spcAft>
              <a:defRPr sz="4400">
                <a:solidFill>
                  <a:schemeClr val="bg1"/>
                </a:solidFill>
                <a:latin typeface="Calibri" pitchFamily="-84" charset="0"/>
                <a:ea typeface="ＭＳ Ｐゴシック" pitchFamily="-84" charset="-128"/>
              </a:defRPr>
            </a:lvl2pPr>
            <a:lvl3pPr algn="l" defTabSz="457200" rtl="0" eaLnBrk="0" fontAlgn="base" hangingPunct="0">
              <a:spcBef>
                <a:spcPct val="0"/>
              </a:spcBef>
              <a:spcAft>
                <a:spcPct val="0"/>
              </a:spcAft>
              <a:defRPr sz="4400">
                <a:solidFill>
                  <a:schemeClr val="bg1"/>
                </a:solidFill>
                <a:latin typeface="Calibri" pitchFamily="-84" charset="0"/>
                <a:ea typeface="ＭＳ Ｐゴシック" pitchFamily="-84" charset="-128"/>
              </a:defRPr>
            </a:lvl3pPr>
            <a:lvl4pPr algn="l" defTabSz="457200" rtl="0" eaLnBrk="0" fontAlgn="base" hangingPunct="0">
              <a:spcBef>
                <a:spcPct val="0"/>
              </a:spcBef>
              <a:spcAft>
                <a:spcPct val="0"/>
              </a:spcAft>
              <a:defRPr sz="4400">
                <a:solidFill>
                  <a:schemeClr val="bg1"/>
                </a:solidFill>
                <a:latin typeface="Calibri" pitchFamily="-84" charset="0"/>
                <a:ea typeface="ＭＳ Ｐゴシック" pitchFamily="-84" charset="-128"/>
              </a:defRPr>
            </a:lvl4pPr>
            <a:lvl5pPr algn="l" defTabSz="457200" rtl="0" eaLnBrk="0" fontAlgn="base" hangingPunct="0">
              <a:spcBef>
                <a:spcPct val="0"/>
              </a:spcBef>
              <a:spcAft>
                <a:spcPct val="0"/>
              </a:spcAft>
              <a:defRPr sz="4400">
                <a:solidFill>
                  <a:schemeClr val="bg1"/>
                </a:solidFill>
                <a:latin typeface="Calibri" pitchFamily="-84" charset="0"/>
                <a:ea typeface="ＭＳ Ｐゴシック" pitchFamily="-84" charset="-128"/>
              </a:defRPr>
            </a:lvl5pPr>
            <a:lvl6pPr marL="457200" algn="l" defTabSz="457200" rtl="0" fontAlgn="base">
              <a:spcBef>
                <a:spcPct val="0"/>
              </a:spcBef>
              <a:spcAft>
                <a:spcPct val="0"/>
              </a:spcAft>
              <a:defRPr sz="4400">
                <a:solidFill>
                  <a:schemeClr val="bg1"/>
                </a:solidFill>
                <a:latin typeface="Calibri" pitchFamily="-84" charset="0"/>
                <a:ea typeface="ＭＳ Ｐゴシック" pitchFamily="-84" charset="-128"/>
              </a:defRPr>
            </a:lvl6pPr>
            <a:lvl7pPr marL="914400" algn="l" defTabSz="457200" rtl="0" fontAlgn="base">
              <a:spcBef>
                <a:spcPct val="0"/>
              </a:spcBef>
              <a:spcAft>
                <a:spcPct val="0"/>
              </a:spcAft>
              <a:defRPr sz="4400">
                <a:solidFill>
                  <a:schemeClr val="bg1"/>
                </a:solidFill>
                <a:latin typeface="Calibri" pitchFamily="-84" charset="0"/>
                <a:ea typeface="ＭＳ Ｐゴシック" pitchFamily="-84" charset="-128"/>
              </a:defRPr>
            </a:lvl7pPr>
            <a:lvl8pPr marL="1371600" algn="l" defTabSz="457200" rtl="0" fontAlgn="base">
              <a:spcBef>
                <a:spcPct val="0"/>
              </a:spcBef>
              <a:spcAft>
                <a:spcPct val="0"/>
              </a:spcAft>
              <a:defRPr sz="4400">
                <a:solidFill>
                  <a:schemeClr val="bg1"/>
                </a:solidFill>
                <a:latin typeface="Calibri" pitchFamily="-84" charset="0"/>
                <a:ea typeface="ＭＳ Ｐゴシック" pitchFamily="-84" charset="-128"/>
              </a:defRPr>
            </a:lvl8pPr>
            <a:lvl9pPr marL="1828800" algn="l" defTabSz="457200" rtl="0" fontAlgn="base">
              <a:spcBef>
                <a:spcPct val="0"/>
              </a:spcBef>
              <a:spcAft>
                <a:spcPct val="0"/>
              </a:spcAft>
              <a:defRPr sz="4400">
                <a:solidFill>
                  <a:schemeClr val="bg1"/>
                </a:solidFill>
                <a:latin typeface="Calibri" pitchFamily="-84" charset="0"/>
                <a:ea typeface="ＭＳ Ｐゴシック" pitchFamily="-84" charset="-128"/>
              </a:defRPr>
            </a:lvl9pPr>
          </a:lstStyle>
          <a:p>
            <a:pPr eaLnBrk="1" hangingPunct="1">
              <a:defRPr/>
            </a:pPr>
            <a:r>
              <a:rPr lang="en-US" sz="1600" b="1" dirty="0" smtClean="0">
                <a:latin typeface="+mn-lt"/>
                <a:cs typeface="Arial" charset="0"/>
              </a:rPr>
              <a:t>Patient Blood Management Guidelines:</a:t>
            </a:r>
            <a:br>
              <a:rPr lang="en-US" sz="1600" b="1" dirty="0" smtClean="0">
                <a:latin typeface="+mn-lt"/>
                <a:cs typeface="Arial" charset="0"/>
              </a:rPr>
            </a:br>
            <a:r>
              <a:rPr lang="en-US" sz="1600" b="1" dirty="0" smtClean="0">
                <a:cs typeface="Arial" charset="0"/>
              </a:rPr>
              <a:t>Module 6 Neonatal and </a:t>
            </a:r>
            <a:r>
              <a:rPr lang="en-US" sz="1600" b="1" dirty="0" err="1" smtClean="0">
                <a:cs typeface="Arial" charset="0"/>
              </a:rPr>
              <a:t>Paediatrics</a:t>
            </a:r>
            <a:endParaRPr lang="en-US" sz="1600" b="1" dirty="0" smtClean="0">
              <a:cs typeface="Arial" charset="0"/>
            </a:endParaRPr>
          </a:p>
        </p:txBody>
      </p:sp>
      <p:sp>
        <p:nvSpPr>
          <p:cNvPr id="5" name="Title 4"/>
          <p:cNvSpPr>
            <a:spLocks noGrp="1"/>
          </p:cNvSpPr>
          <p:nvPr>
            <p:ph type="title"/>
          </p:nvPr>
        </p:nvSpPr>
        <p:spPr>
          <a:xfrm>
            <a:off x="4572000" y="0"/>
            <a:ext cx="4114800" cy="846138"/>
          </a:xfrm>
          <a:noFill/>
          <a:ln>
            <a:noFill/>
          </a:ln>
          <a:extLst/>
        </p:spPr>
        <p:txBody>
          <a:bodyPr>
            <a:noAutofit/>
          </a:bodyPr>
          <a:lstStyle>
            <a:lvl1pPr>
              <a:defRPr lang="en-AU" sz="3200"/>
            </a:lvl1pPr>
          </a:lstStyle>
          <a:p>
            <a:pPr lvl="0"/>
            <a:r>
              <a:rPr lang="en-US" dirty="0" smtClean="0"/>
              <a:t>Click to edit Master title style</a:t>
            </a:r>
            <a:endParaRPr lang="en-AU" dirty="0"/>
          </a:p>
        </p:txBody>
      </p:sp>
      <p:sp>
        <p:nvSpPr>
          <p:cNvPr id="4" name="Date Placeholder 3"/>
          <p:cNvSpPr>
            <a:spLocks noGrp="1"/>
          </p:cNvSpPr>
          <p:nvPr>
            <p:ph type="dt" sz="half" idx="10"/>
          </p:nvPr>
        </p:nvSpPr>
        <p:spPr/>
        <p:txBody>
          <a:bodyPr/>
          <a:lstStyle>
            <a:lvl1pPr>
              <a:defRPr/>
            </a:lvl1pPr>
          </a:lstStyle>
          <a:p>
            <a:pPr>
              <a:defRPr/>
            </a:pPr>
            <a:fld id="{A261F6FB-A94B-4B47-92F0-A6D9E3ECB3A0}" type="datetime1">
              <a:rPr lang="en-US" altLang="en-US"/>
              <a:pPr>
                <a:defRPr/>
              </a:pPr>
              <a:t>1/10/2017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926872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p:cNvSpPr txBox="1">
            <a:spLocks/>
          </p:cNvSpPr>
          <p:nvPr userDrawn="1"/>
        </p:nvSpPr>
        <p:spPr bwMode="auto">
          <a:xfrm>
            <a:off x="266700" y="0"/>
            <a:ext cx="4125913" cy="846138"/>
          </a:xfrm>
          <a:prstGeom prst="rect">
            <a:avLst/>
          </a:prstGeom>
          <a:noFill/>
          <a:ln>
            <a:noFill/>
          </a:ln>
          <a:extLst/>
        </p:spPr>
        <p:txBody>
          <a:bodyPr anchor="ctr"/>
          <a:lstStyle>
            <a:lvl1pPr algn="l" defTabSz="457200" rtl="0" eaLnBrk="0" fontAlgn="base" hangingPunct="0">
              <a:spcBef>
                <a:spcPct val="0"/>
              </a:spcBef>
              <a:spcAft>
                <a:spcPct val="0"/>
              </a:spcAft>
              <a:defRPr sz="4400" kern="1200">
                <a:solidFill>
                  <a:schemeClr val="bg1"/>
                </a:solidFill>
                <a:latin typeface="+mj-lt"/>
                <a:ea typeface="ＭＳ Ｐゴシック" pitchFamily="-84" charset="-128"/>
                <a:cs typeface="+mj-cs"/>
              </a:defRPr>
            </a:lvl1pPr>
            <a:lvl2pPr algn="l" defTabSz="457200" rtl="0" eaLnBrk="0" fontAlgn="base" hangingPunct="0">
              <a:spcBef>
                <a:spcPct val="0"/>
              </a:spcBef>
              <a:spcAft>
                <a:spcPct val="0"/>
              </a:spcAft>
              <a:defRPr sz="4400">
                <a:solidFill>
                  <a:schemeClr val="bg1"/>
                </a:solidFill>
                <a:latin typeface="Calibri" pitchFamily="-84" charset="0"/>
                <a:ea typeface="ＭＳ Ｐゴシック" pitchFamily="-84" charset="-128"/>
              </a:defRPr>
            </a:lvl2pPr>
            <a:lvl3pPr algn="l" defTabSz="457200" rtl="0" eaLnBrk="0" fontAlgn="base" hangingPunct="0">
              <a:spcBef>
                <a:spcPct val="0"/>
              </a:spcBef>
              <a:spcAft>
                <a:spcPct val="0"/>
              </a:spcAft>
              <a:defRPr sz="4400">
                <a:solidFill>
                  <a:schemeClr val="bg1"/>
                </a:solidFill>
                <a:latin typeface="Calibri" pitchFamily="-84" charset="0"/>
                <a:ea typeface="ＭＳ Ｐゴシック" pitchFamily="-84" charset="-128"/>
              </a:defRPr>
            </a:lvl3pPr>
            <a:lvl4pPr algn="l" defTabSz="457200" rtl="0" eaLnBrk="0" fontAlgn="base" hangingPunct="0">
              <a:spcBef>
                <a:spcPct val="0"/>
              </a:spcBef>
              <a:spcAft>
                <a:spcPct val="0"/>
              </a:spcAft>
              <a:defRPr sz="4400">
                <a:solidFill>
                  <a:schemeClr val="bg1"/>
                </a:solidFill>
                <a:latin typeface="Calibri" pitchFamily="-84" charset="0"/>
                <a:ea typeface="ＭＳ Ｐゴシック" pitchFamily="-84" charset="-128"/>
              </a:defRPr>
            </a:lvl4pPr>
            <a:lvl5pPr algn="l" defTabSz="457200" rtl="0" eaLnBrk="0" fontAlgn="base" hangingPunct="0">
              <a:spcBef>
                <a:spcPct val="0"/>
              </a:spcBef>
              <a:spcAft>
                <a:spcPct val="0"/>
              </a:spcAft>
              <a:defRPr sz="4400">
                <a:solidFill>
                  <a:schemeClr val="bg1"/>
                </a:solidFill>
                <a:latin typeface="Calibri" pitchFamily="-84" charset="0"/>
                <a:ea typeface="ＭＳ Ｐゴシック" pitchFamily="-84" charset="-128"/>
              </a:defRPr>
            </a:lvl5pPr>
            <a:lvl6pPr marL="457200" algn="l" defTabSz="457200" rtl="0" fontAlgn="base">
              <a:spcBef>
                <a:spcPct val="0"/>
              </a:spcBef>
              <a:spcAft>
                <a:spcPct val="0"/>
              </a:spcAft>
              <a:defRPr sz="4400">
                <a:solidFill>
                  <a:schemeClr val="bg1"/>
                </a:solidFill>
                <a:latin typeface="Calibri" pitchFamily="-84" charset="0"/>
                <a:ea typeface="ＭＳ Ｐゴシック" pitchFamily="-84" charset="-128"/>
              </a:defRPr>
            </a:lvl6pPr>
            <a:lvl7pPr marL="914400" algn="l" defTabSz="457200" rtl="0" fontAlgn="base">
              <a:spcBef>
                <a:spcPct val="0"/>
              </a:spcBef>
              <a:spcAft>
                <a:spcPct val="0"/>
              </a:spcAft>
              <a:defRPr sz="4400">
                <a:solidFill>
                  <a:schemeClr val="bg1"/>
                </a:solidFill>
                <a:latin typeface="Calibri" pitchFamily="-84" charset="0"/>
                <a:ea typeface="ＭＳ Ｐゴシック" pitchFamily="-84" charset="-128"/>
              </a:defRPr>
            </a:lvl7pPr>
            <a:lvl8pPr marL="1371600" algn="l" defTabSz="457200" rtl="0" fontAlgn="base">
              <a:spcBef>
                <a:spcPct val="0"/>
              </a:spcBef>
              <a:spcAft>
                <a:spcPct val="0"/>
              </a:spcAft>
              <a:defRPr sz="4400">
                <a:solidFill>
                  <a:schemeClr val="bg1"/>
                </a:solidFill>
                <a:latin typeface="Calibri" pitchFamily="-84" charset="0"/>
                <a:ea typeface="ＭＳ Ｐゴシック" pitchFamily="-84" charset="-128"/>
              </a:defRPr>
            </a:lvl8pPr>
            <a:lvl9pPr marL="1828800" algn="l" defTabSz="457200" rtl="0" fontAlgn="base">
              <a:spcBef>
                <a:spcPct val="0"/>
              </a:spcBef>
              <a:spcAft>
                <a:spcPct val="0"/>
              </a:spcAft>
              <a:defRPr sz="4400">
                <a:solidFill>
                  <a:schemeClr val="bg1"/>
                </a:solidFill>
                <a:latin typeface="Calibri" pitchFamily="-84" charset="0"/>
                <a:ea typeface="ＭＳ Ｐゴシック" pitchFamily="-84" charset="-128"/>
              </a:defRPr>
            </a:lvl9pPr>
          </a:lstStyle>
          <a:p>
            <a:pPr eaLnBrk="1" hangingPunct="1">
              <a:defRPr/>
            </a:pPr>
            <a:r>
              <a:rPr lang="en-US" sz="1600" b="1" dirty="0" smtClean="0">
                <a:latin typeface="+mn-lt"/>
                <a:cs typeface="Arial" charset="0"/>
              </a:rPr>
              <a:t>Patient Blood Management Guidelines:</a:t>
            </a:r>
            <a:br>
              <a:rPr lang="en-US" sz="1600" b="1" dirty="0" smtClean="0">
                <a:latin typeface="+mn-lt"/>
                <a:cs typeface="Arial" charset="0"/>
              </a:rPr>
            </a:br>
            <a:r>
              <a:rPr lang="en-US" sz="1600" b="1" dirty="0" smtClean="0">
                <a:cs typeface="Arial" charset="0"/>
              </a:rPr>
              <a:t>Module 6 Neonatal and </a:t>
            </a:r>
            <a:r>
              <a:rPr lang="en-US" sz="1600" b="1" dirty="0" err="1" smtClean="0">
                <a:cs typeface="Arial" charset="0"/>
              </a:rPr>
              <a:t>Paediatrics</a:t>
            </a:r>
            <a:endParaRPr lang="en-US" sz="1600" b="1" dirty="0" smtClean="0">
              <a:cs typeface="Arial" charset="0"/>
            </a:endParaRPr>
          </a:p>
        </p:txBody>
      </p:sp>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80188" y="6245225"/>
            <a:ext cx="2338387"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Title 6"/>
          <p:cNvSpPr>
            <a:spLocks noGrp="1"/>
          </p:cNvSpPr>
          <p:nvPr>
            <p:ph type="title"/>
          </p:nvPr>
        </p:nvSpPr>
        <p:spPr>
          <a:xfrm>
            <a:off x="4558351" y="122830"/>
            <a:ext cx="4128449" cy="600501"/>
          </a:xfrm>
        </p:spPr>
        <p:txBody>
          <a:bodyPr>
            <a:noAutofit/>
          </a:bodyPr>
          <a:lstStyle>
            <a:lvl1pPr>
              <a:lnSpc>
                <a:spcPts val="3300"/>
              </a:lnSpc>
              <a:defRPr sz="3200"/>
            </a:lvl1pPr>
          </a:lstStyle>
          <a:p>
            <a:r>
              <a:rPr lang="en-US" dirty="0" smtClean="0"/>
              <a:t>Click to edit Master title style</a:t>
            </a:r>
            <a:endParaRPr lang="en-AU" dirty="0"/>
          </a:p>
        </p:txBody>
      </p:sp>
      <p:sp>
        <p:nvSpPr>
          <p:cNvPr id="6" name="Date Placeholder 3"/>
          <p:cNvSpPr>
            <a:spLocks noGrp="1"/>
          </p:cNvSpPr>
          <p:nvPr>
            <p:ph type="dt" sz="half" idx="10"/>
          </p:nvPr>
        </p:nvSpPr>
        <p:spPr/>
        <p:txBody>
          <a:bodyPr/>
          <a:lstStyle>
            <a:lvl1pPr>
              <a:defRPr/>
            </a:lvl1pPr>
          </a:lstStyle>
          <a:p>
            <a:pPr>
              <a:defRPr/>
            </a:pPr>
            <a:fld id="{EC4BE9F5-EF01-5547-9EBC-1975439F294D}" type="datetime1">
              <a:rPr lang="en-US" altLang="en-US"/>
              <a:pPr>
                <a:defRPr/>
              </a:pPr>
              <a:t>1/10/2017</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11825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without log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p:cNvSpPr txBox="1">
            <a:spLocks/>
          </p:cNvSpPr>
          <p:nvPr userDrawn="1"/>
        </p:nvSpPr>
        <p:spPr bwMode="auto">
          <a:xfrm>
            <a:off x="266700" y="0"/>
            <a:ext cx="4125913" cy="846138"/>
          </a:xfrm>
          <a:prstGeom prst="rect">
            <a:avLst/>
          </a:prstGeom>
          <a:noFill/>
          <a:ln>
            <a:noFill/>
          </a:ln>
          <a:extLst/>
        </p:spPr>
        <p:txBody>
          <a:bodyPr anchor="ctr"/>
          <a:lstStyle>
            <a:lvl1pPr algn="l" defTabSz="457200" rtl="0" eaLnBrk="0" fontAlgn="base" hangingPunct="0">
              <a:spcBef>
                <a:spcPct val="0"/>
              </a:spcBef>
              <a:spcAft>
                <a:spcPct val="0"/>
              </a:spcAft>
              <a:defRPr sz="4400" kern="1200">
                <a:solidFill>
                  <a:schemeClr val="bg1"/>
                </a:solidFill>
                <a:latin typeface="+mj-lt"/>
                <a:ea typeface="ＭＳ Ｐゴシック" pitchFamily="-84" charset="-128"/>
                <a:cs typeface="+mj-cs"/>
              </a:defRPr>
            </a:lvl1pPr>
            <a:lvl2pPr algn="l" defTabSz="457200" rtl="0" eaLnBrk="0" fontAlgn="base" hangingPunct="0">
              <a:spcBef>
                <a:spcPct val="0"/>
              </a:spcBef>
              <a:spcAft>
                <a:spcPct val="0"/>
              </a:spcAft>
              <a:defRPr sz="4400">
                <a:solidFill>
                  <a:schemeClr val="bg1"/>
                </a:solidFill>
                <a:latin typeface="Calibri" pitchFamily="-84" charset="0"/>
                <a:ea typeface="ＭＳ Ｐゴシック" pitchFamily="-84" charset="-128"/>
              </a:defRPr>
            </a:lvl2pPr>
            <a:lvl3pPr algn="l" defTabSz="457200" rtl="0" eaLnBrk="0" fontAlgn="base" hangingPunct="0">
              <a:spcBef>
                <a:spcPct val="0"/>
              </a:spcBef>
              <a:spcAft>
                <a:spcPct val="0"/>
              </a:spcAft>
              <a:defRPr sz="4400">
                <a:solidFill>
                  <a:schemeClr val="bg1"/>
                </a:solidFill>
                <a:latin typeface="Calibri" pitchFamily="-84" charset="0"/>
                <a:ea typeface="ＭＳ Ｐゴシック" pitchFamily="-84" charset="-128"/>
              </a:defRPr>
            </a:lvl3pPr>
            <a:lvl4pPr algn="l" defTabSz="457200" rtl="0" eaLnBrk="0" fontAlgn="base" hangingPunct="0">
              <a:spcBef>
                <a:spcPct val="0"/>
              </a:spcBef>
              <a:spcAft>
                <a:spcPct val="0"/>
              </a:spcAft>
              <a:defRPr sz="4400">
                <a:solidFill>
                  <a:schemeClr val="bg1"/>
                </a:solidFill>
                <a:latin typeface="Calibri" pitchFamily="-84" charset="0"/>
                <a:ea typeface="ＭＳ Ｐゴシック" pitchFamily="-84" charset="-128"/>
              </a:defRPr>
            </a:lvl4pPr>
            <a:lvl5pPr algn="l" defTabSz="457200" rtl="0" eaLnBrk="0" fontAlgn="base" hangingPunct="0">
              <a:spcBef>
                <a:spcPct val="0"/>
              </a:spcBef>
              <a:spcAft>
                <a:spcPct val="0"/>
              </a:spcAft>
              <a:defRPr sz="4400">
                <a:solidFill>
                  <a:schemeClr val="bg1"/>
                </a:solidFill>
                <a:latin typeface="Calibri" pitchFamily="-84" charset="0"/>
                <a:ea typeface="ＭＳ Ｐゴシック" pitchFamily="-84" charset="-128"/>
              </a:defRPr>
            </a:lvl5pPr>
            <a:lvl6pPr marL="457200" algn="l" defTabSz="457200" rtl="0" fontAlgn="base">
              <a:spcBef>
                <a:spcPct val="0"/>
              </a:spcBef>
              <a:spcAft>
                <a:spcPct val="0"/>
              </a:spcAft>
              <a:defRPr sz="4400">
                <a:solidFill>
                  <a:schemeClr val="bg1"/>
                </a:solidFill>
                <a:latin typeface="Calibri" pitchFamily="-84" charset="0"/>
                <a:ea typeface="ＭＳ Ｐゴシック" pitchFamily="-84" charset="-128"/>
              </a:defRPr>
            </a:lvl6pPr>
            <a:lvl7pPr marL="914400" algn="l" defTabSz="457200" rtl="0" fontAlgn="base">
              <a:spcBef>
                <a:spcPct val="0"/>
              </a:spcBef>
              <a:spcAft>
                <a:spcPct val="0"/>
              </a:spcAft>
              <a:defRPr sz="4400">
                <a:solidFill>
                  <a:schemeClr val="bg1"/>
                </a:solidFill>
                <a:latin typeface="Calibri" pitchFamily="-84" charset="0"/>
                <a:ea typeface="ＭＳ Ｐゴシック" pitchFamily="-84" charset="-128"/>
              </a:defRPr>
            </a:lvl7pPr>
            <a:lvl8pPr marL="1371600" algn="l" defTabSz="457200" rtl="0" fontAlgn="base">
              <a:spcBef>
                <a:spcPct val="0"/>
              </a:spcBef>
              <a:spcAft>
                <a:spcPct val="0"/>
              </a:spcAft>
              <a:defRPr sz="4400">
                <a:solidFill>
                  <a:schemeClr val="bg1"/>
                </a:solidFill>
                <a:latin typeface="Calibri" pitchFamily="-84" charset="0"/>
                <a:ea typeface="ＭＳ Ｐゴシック" pitchFamily="-84" charset="-128"/>
              </a:defRPr>
            </a:lvl8pPr>
            <a:lvl9pPr marL="1828800" algn="l" defTabSz="457200" rtl="0" fontAlgn="base">
              <a:spcBef>
                <a:spcPct val="0"/>
              </a:spcBef>
              <a:spcAft>
                <a:spcPct val="0"/>
              </a:spcAft>
              <a:defRPr sz="4400">
                <a:solidFill>
                  <a:schemeClr val="bg1"/>
                </a:solidFill>
                <a:latin typeface="Calibri" pitchFamily="-84" charset="0"/>
                <a:ea typeface="ＭＳ Ｐゴシック" pitchFamily="-84" charset="-128"/>
              </a:defRPr>
            </a:lvl9pPr>
          </a:lstStyle>
          <a:p>
            <a:pPr eaLnBrk="1" hangingPunct="1">
              <a:defRPr/>
            </a:pPr>
            <a:r>
              <a:rPr lang="en-US" sz="1600" b="1" dirty="0" smtClean="0">
                <a:latin typeface="+mn-lt"/>
                <a:cs typeface="Arial" charset="0"/>
              </a:rPr>
              <a:t>Patient Blood Management Guidelines:</a:t>
            </a:r>
            <a:br>
              <a:rPr lang="en-US" sz="1600" b="1" dirty="0" smtClean="0">
                <a:latin typeface="+mn-lt"/>
                <a:cs typeface="Arial" charset="0"/>
              </a:rPr>
            </a:br>
            <a:r>
              <a:rPr lang="en-US" sz="1600" b="1" dirty="0" smtClean="0">
                <a:cs typeface="Arial" charset="0"/>
              </a:rPr>
              <a:t>Module 6 Neonatal and </a:t>
            </a:r>
            <a:r>
              <a:rPr lang="en-US" sz="1600" b="1" dirty="0" err="1" smtClean="0">
                <a:cs typeface="Arial" charset="0"/>
              </a:rPr>
              <a:t>Paediatrics</a:t>
            </a:r>
            <a:endParaRPr lang="en-US" sz="1600" b="1" dirty="0" smtClean="0">
              <a:cs typeface="Arial" charset="0"/>
            </a:endParaRPr>
          </a:p>
        </p:txBody>
      </p:sp>
      <p:sp>
        <p:nvSpPr>
          <p:cNvPr id="3" name="Content Placeholder 2"/>
          <p:cNvSpPr>
            <a:spLocks noGrp="1"/>
          </p:cNvSpPr>
          <p:nvPr>
            <p:ph idx="1"/>
          </p:nvPr>
        </p:nvSpPr>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Title 6"/>
          <p:cNvSpPr>
            <a:spLocks noGrp="1"/>
          </p:cNvSpPr>
          <p:nvPr>
            <p:ph type="title"/>
          </p:nvPr>
        </p:nvSpPr>
        <p:spPr>
          <a:xfrm>
            <a:off x="4544704" y="0"/>
            <a:ext cx="4142096" cy="846138"/>
          </a:xfrm>
          <a:noFill/>
          <a:ln>
            <a:noFill/>
          </a:ln>
          <a:extLst/>
        </p:spPr>
        <p:txBody>
          <a:bodyPr>
            <a:noAutofit/>
          </a:bodyPr>
          <a:lstStyle>
            <a:lvl1pPr>
              <a:defRPr lang="en-AU" sz="3200"/>
            </a:lvl1pPr>
          </a:lstStyle>
          <a:p>
            <a:pPr lvl="0"/>
            <a:r>
              <a:rPr lang="en-US" dirty="0" smtClean="0"/>
              <a:t>Click to edit Master title style</a:t>
            </a:r>
            <a:endParaRPr lang="en-AU" dirty="0"/>
          </a:p>
        </p:txBody>
      </p:sp>
      <p:sp>
        <p:nvSpPr>
          <p:cNvPr id="5" name="Date Placeholder 3"/>
          <p:cNvSpPr>
            <a:spLocks noGrp="1"/>
          </p:cNvSpPr>
          <p:nvPr>
            <p:ph type="dt" sz="half" idx="10"/>
          </p:nvPr>
        </p:nvSpPr>
        <p:spPr/>
        <p:txBody>
          <a:bodyPr/>
          <a:lstStyle>
            <a:lvl1pPr>
              <a:defRPr/>
            </a:lvl1pPr>
          </a:lstStyle>
          <a:p>
            <a:pPr>
              <a:defRPr/>
            </a:pPr>
            <a:fld id="{D8687F9D-AD8F-5948-B2FE-301A7A24A43F}" type="datetime1">
              <a:rPr lang="en-US" altLang="en-US"/>
              <a:pPr>
                <a:defRPr/>
              </a:pPr>
              <a:t>1/10/2017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50997A12-CE62-E24B-8157-F9A00070C95E}" type="slidenum">
              <a:rPr lang="en-US" altLang="en-US"/>
              <a:pPr>
                <a:defRPr/>
              </a:pPr>
              <a:t>‹#›</a:t>
            </a:fld>
            <a:endParaRPr lang="en-US" altLang="en-US"/>
          </a:p>
        </p:txBody>
      </p:sp>
    </p:spTree>
    <p:extLst>
      <p:ext uri="{BB962C8B-B14F-4D97-AF65-F5344CB8AC3E}">
        <p14:creationId xmlns:p14="http://schemas.microsoft.com/office/powerpoint/2010/main" val="1775145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Aligned 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80188" y="6245225"/>
            <a:ext cx="2338387"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Title 6"/>
          <p:cNvSpPr>
            <a:spLocks noGrp="1"/>
          </p:cNvSpPr>
          <p:nvPr>
            <p:ph type="title"/>
          </p:nvPr>
        </p:nvSpPr>
        <p:spPr>
          <a:xfrm>
            <a:off x="457201" y="122830"/>
            <a:ext cx="8229600" cy="600501"/>
          </a:xfrm>
        </p:spPr>
        <p:txBody>
          <a:bodyPr>
            <a:noAutofit/>
          </a:bodyPr>
          <a:lstStyle>
            <a:lvl1pPr>
              <a:lnSpc>
                <a:spcPts val="3300"/>
              </a:lnSpc>
              <a:defRPr sz="3200"/>
            </a:lvl1pPr>
          </a:lstStyle>
          <a:p>
            <a:r>
              <a:rPr lang="en-US" dirty="0" smtClean="0"/>
              <a:t>Click to edit Master title style</a:t>
            </a:r>
            <a:endParaRPr lang="en-AU" dirty="0"/>
          </a:p>
        </p:txBody>
      </p:sp>
      <p:sp>
        <p:nvSpPr>
          <p:cNvPr id="5" name="Date Placeholder 3"/>
          <p:cNvSpPr>
            <a:spLocks noGrp="1"/>
          </p:cNvSpPr>
          <p:nvPr>
            <p:ph type="dt" sz="half" idx="10"/>
          </p:nvPr>
        </p:nvSpPr>
        <p:spPr/>
        <p:txBody>
          <a:bodyPr/>
          <a:lstStyle>
            <a:lvl1pPr>
              <a:defRPr/>
            </a:lvl1pPr>
          </a:lstStyle>
          <a:p>
            <a:pPr>
              <a:defRPr/>
            </a:pPr>
            <a:fld id="{83E2861B-0408-C042-B196-867B0D4D3C63}" type="datetime1">
              <a:rPr lang="en-US" altLang="en-US"/>
              <a:pPr>
                <a:defRPr/>
              </a:pPr>
              <a:t>1/10/2017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023241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Aligned Title and Content - without log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Title 6"/>
          <p:cNvSpPr>
            <a:spLocks noGrp="1"/>
          </p:cNvSpPr>
          <p:nvPr>
            <p:ph type="title"/>
          </p:nvPr>
        </p:nvSpPr>
        <p:spPr>
          <a:xfrm>
            <a:off x="457200" y="0"/>
            <a:ext cx="8229600" cy="846138"/>
          </a:xfrm>
          <a:noFill/>
          <a:ln>
            <a:noFill/>
          </a:ln>
          <a:extLst/>
        </p:spPr>
        <p:txBody>
          <a:bodyPr>
            <a:noAutofit/>
          </a:bodyPr>
          <a:lstStyle>
            <a:lvl1pPr>
              <a:defRPr lang="en-AU" sz="3200"/>
            </a:lvl1pPr>
          </a:lstStyle>
          <a:p>
            <a:pPr lvl="0"/>
            <a:r>
              <a:rPr lang="en-US" dirty="0" smtClean="0"/>
              <a:t>Click to edit Master title style</a:t>
            </a:r>
            <a:endParaRPr lang="en-AU" dirty="0"/>
          </a:p>
        </p:txBody>
      </p:sp>
      <p:sp>
        <p:nvSpPr>
          <p:cNvPr id="4" name="Date Placeholder 3"/>
          <p:cNvSpPr>
            <a:spLocks noGrp="1"/>
          </p:cNvSpPr>
          <p:nvPr>
            <p:ph type="dt" sz="half" idx="10"/>
          </p:nvPr>
        </p:nvSpPr>
        <p:spPr/>
        <p:txBody>
          <a:bodyPr/>
          <a:lstStyle>
            <a:lvl1pPr>
              <a:defRPr/>
            </a:lvl1pPr>
          </a:lstStyle>
          <a:p>
            <a:pPr>
              <a:defRPr/>
            </a:pPr>
            <a:fld id="{F406F8BE-946D-C34E-904A-1A689A769C07}" type="datetime1">
              <a:rPr lang="en-US" altLang="en-US"/>
              <a:pPr>
                <a:defRPr/>
              </a:pPr>
              <a:t>1/10/2017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361521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1524000" y="3409950"/>
            <a:ext cx="6500813"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80188" y="6245225"/>
            <a:ext cx="2338387"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0" y="3430113"/>
            <a:ext cx="6042835" cy="1362075"/>
          </a:xfrm>
        </p:spPr>
        <p:txBody>
          <a:bodyPr anchor="t"/>
          <a:lstStyle>
            <a:lvl1pPr algn="l">
              <a:defRPr sz="4000" b="0" cap="all">
                <a:solidFill>
                  <a:schemeClr val="bg1"/>
                </a:solidFill>
                <a:latin typeface="Arial"/>
                <a:cs typeface="Arial"/>
              </a:defRPr>
            </a:lvl1pPr>
          </a:lstStyle>
          <a:p>
            <a:r>
              <a:rPr lang="en-AU"/>
              <a:t>Click to edit Master title style</a:t>
            </a:r>
            <a:endParaRPr lang="en-US"/>
          </a:p>
        </p:txBody>
      </p:sp>
      <p:sp>
        <p:nvSpPr>
          <p:cNvPr id="3" name="Text Placeholder 2"/>
          <p:cNvSpPr>
            <a:spLocks noGrp="1"/>
          </p:cNvSpPr>
          <p:nvPr>
            <p:ph type="body" idx="1"/>
          </p:nvPr>
        </p:nvSpPr>
        <p:spPr>
          <a:xfrm>
            <a:off x="1524001" y="1722768"/>
            <a:ext cx="6042834" cy="1500187"/>
          </a:xfrm>
        </p:spPr>
        <p:txBody>
          <a:bodyPr anchor="b"/>
          <a:lstStyle>
            <a:lvl1pPr marL="0" indent="0">
              <a:buNone/>
              <a:defRPr sz="200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6" name="Date Placeholder 3"/>
          <p:cNvSpPr>
            <a:spLocks noGrp="1"/>
          </p:cNvSpPr>
          <p:nvPr>
            <p:ph type="dt" sz="half" idx="10"/>
          </p:nvPr>
        </p:nvSpPr>
        <p:spPr/>
        <p:txBody>
          <a:bodyPr/>
          <a:lstStyle>
            <a:lvl1pPr>
              <a:defRPr/>
            </a:lvl1pPr>
          </a:lstStyle>
          <a:p>
            <a:pPr>
              <a:defRPr/>
            </a:pPr>
            <a:fld id="{039D8502-D0E1-FB48-9632-D9EBBADDDA72}" type="datetime1">
              <a:rPr lang="en-US" altLang="en-US"/>
              <a:pPr>
                <a:defRPr/>
              </a:pPr>
              <a:t>1/10/2017</a:t>
            </a:fld>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50953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without logo">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1524000" y="3409950"/>
            <a:ext cx="6500813"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24000" y="3430113"/>
            <a:ext cx="6042835" cy="1362075"/>
          </a:xfrm>
        </p:spPr>
        <p:txBody>
          <a:bodyPr anchor="t"/>
          <a:lstStyle>
            <a:lvl1pPr algn="l">
              <a:defRPr sz="4000" b="0" cap="all">
                <a:solidFill>
                  <a:schemeClr val="bg1"/>
                </a:solidFill>
                <a:latin typeface="Arial"/>
                <a:cs typeface="Arial"/>
              </a:defRPr>
            </a:lvl1pPr>
          </a:lstStyle>
          <a:p>
            <a:r>
              <a:rPr lang="en-AU"/>
              <a:t>Click to edit Master title style</a:t>
            </a:r>
            <a:endParaRPr lang="en-US"/>
          </a:p>
        </p:txBody>
      </p:sp>
      <p:sp>
        <p:nvSpPr>
          <p:cNvPr id="3" name="Text Placeholder 2"/>
          <p:cNvSpPr>
            <a:spLocks noGrp="1"/>
          </p:cNvSpPr>
          <p:nvPr>
            <p:ph type="body" idx="1"/>
          </p:nvPr>
        </p:nvSpPr>
        <p:spPr>
          <a:xfrm>
            <a:off x="1524001" y="1722768"/>
            <a:ext cx="6042834" cy="1500187"/>
          </a:xfrm>
        </p:spPr>
        <p:txBody>
          <a:bodyPr anchor="b"/>
          <a:lstStyle>
            <a:lvl1pPr marL="0" indent="0">
              <a:buNone/>
              <a:defRPr sz="200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5" name="Date Placeholder 3"/>
          <p:cNvSpPr>
            <a:spLocks noGrp="1"/>
          </p:cNvSpPr>
          <p:nvPr>
            <p:ph type="dt" sz="half" idx="10"/>
          </p:nvPr>
        </p:nvSpPr>
        <p:spPr/>
        <p:txBody>
          <a:bodyPr/>
          <a:lstStyle>
            <a:lvl1pPr>
              <a:defRPr/>
            </a:lvl1pPr>
          </a:lstStyle>
          <a:p>
            <a:pPr>
              <a:defRPr/>
            </a:pPr>
            <a:fld id="{D53F148C-82CC-3D43-898A-7CF4D944897B}" type="datetime1">
              <a:rPr lang="en-US" altLang="en-US"/>
              <a:pPr>
                <a:defRPr/>
              </a:pPr>
              <a:t>1/10/2017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078620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le 3"/>
          <p:cNvSpPr txBox="1">
            <a:spLocks/>
          </p:cNvSpPr>
          <p:nvPr userDrawn="1"/>
        </p:nvSpPr>
        <p:spPr bwMode="auto">
          <a:xfrm>
            <a:off x="266700" y="0"/>
            <a:ext cx="4125913" cy="846138"/>
          </a:xfrm>
          <a:prstGeom prst="rect">
            <a:avLst/>
          </a:prstGeom>
          <a:noFill/>
          <a:ln>
            <a:noFill/>
          </a:ln>
          <a:extLst/>
        </p:spPr>
        <p:txBody>
          <a:bodyPr anchor="ctr"/>
          <a:lstStyle>
            <a:lvl1pPr algn="l" defTabSz="457200" rtl="0" eaLnBrk="0" fontAlgn="base" hangingPunct="0">
              <a:spcBef>
                <a:spcPct val="0"/>
              </a:spcBef>
              <a:spcAft>
                <a:spcPct val="0"/>
              </a:spcAft>
              <a:defRPr sz="4400" kern="1200">
                <a:solidFill>
                  <a:schemeClr val="bg1"/>
                </a:solidFill>
                <a:latin typeface="+mj-lt"/>
                <a:ea typeface="ＭＳ Ｐゴシック" pitchFamily="-84" charset="-128"/>
                <a:cs typeface="+mj-cs"/>
              </a:defRPr>
            </a:lvl1pPr>
            <a:lvl2pPr algn="l" defTabSz="457200" rtl="0" eaLnBrk="0" fontAlgn="base" hangingPunct="0">
              <a:spcBef>
                <a:spcPct val="0"/>
              </a:spcBef>
              <a:spcAft>
                <a:spcPct val="0"/>
              </a:spcAft>
              <a:defRPr sz="4400">
                <a:solidFill>
                  <a:schemeClr val="bg1"/>
                </a:solidFill>
                <a:latin typeface="Calibri" pitchFamily="-84" charset="0"/>
                <a:ea typeface="ＭＳ Ｐゴシック" pitchFamily="-84" charset="-128"/>
              </a:defRPr>
            </a:lvl2pPr>
            <a:lvl3pPr algn="l" defTabSz="457200" rtl="0" eaLnBrk="0" fontAlgn="base" hangingPunct="0">
              <a:spcBef>
                <a:spcPct val="0"/>
              </a:spcBef>
              <a:spcAft>
                <a:spcPct val="0"/>
              </a:spcAft>
              <a:defRPr sz="4400">
                <a:solidFill>
                  <a:schemeClr val="bg1"/>
                </a:solidFill>
                <a:latin typeface="Calibri" pitchFamily="-84" charset="0"/>
                <a:ea typeface="ＭＳ Ｐゴシック" pitchFamily="-84" charset="-128"/>
              </a:defRPr>
            </a:lvl3pPr>
            <a:lvl4pPr algn="l" defTabSz="457200" rtl="0" eaLnBrk="0" fontAlgn="base" hangingPunct="0">
              <a:spcBef>
                <a:spcPct val="0"/>
              </a:spcBef>
              <a:spcAft>
                <a:spcPct val="0"/>
              </a:spcAft>
              <a:defRPr sz="4400">
                <a:solidFill>
                  <a:schemeClr val="bg1"/>
                </a:solidFill>
                <a:latin typeface="Calibri" pitchFamily="-84" charset="0"/>
                <a:ea typeface="ＭＳ Ｐゴシック" pitchFamily="-84" charset="-128"/>
              </a:defRPr>
            </a:lvl4pPr>
            <a:lvl5pPr algn="l" defTabSz="457200" rtl="0" eaLnBrk="0" fontAlgn="base" hangingPunct="0">
              <a:spcBef>
                <a:spcPct val="0"/>
              </a:spcBef>
              <a:spcAft>
                <a:spcPct val="0"/>
              </a:spcAft>
              <a:defRPr sz="4400">
                <a:solidFill>
                  <a:schemeClr val="bg1"/>
                </a:solidFill>
                <a:latin typeface="Calibri" pitchFamily="-84" charset="0"/>
                <a:ea typeface="ＭＳ Ｐゴシック" pitchFamily="-84" charset="-128"/>
              </a:defRPr>
            </a:lvl5pPr>
            <a:lvl6pPr marL="457200" algn="l" defTabSz="457200" rtl="0" fontAlgn="base">
              <a:spcBef>
                <a:spcPct val="0"/>
              </a:spcBef>
              <a:spcAft>
                <a:spcPct val="0"/>
              </a:spcAft>
              <a:defRPr sz="4400">
                <a:solidFill>
                  <a:schemeClr val="bg1"/>
                </a:solidFill>
                <a:latin typeface="Calibri" pitchFamily="-84" charset="0"/>
                <a:ea typeface="ＭＳ Ｐゴシック" pitchFamily="-84" charset="-128"/>
              </a:defRPr>
            </a:lvl6pPr>
            <a:lvl7pPr marL="914400" algn="l" defTabSz="457200" rtl="0" fontAlgn="base">
              <a:spcBef>
                <a:spcPct val="0"/>
              </a:spcBef>
              <a:spcAft>
                <a:spcPct val="0"/>
              </a:spcAft>
              <a:defRPr sz="4400">
                <a:solidFill>
                  <a:schemeClr val="bg1"/>
                </a:solidFill>
                <a:latin typeface="Calibri" pitchFamily="-84" charset="0"/>
                <a:ea typeface="ＭＳ Ｐゴシック" pitchFamily="-84" charset="-128"/>
              </a:defRPr>
            </a:lvl7pPr>
            <a:lvl8pPr marL="1371600" algn="l" defTabSz="457200" rtl="0" fontAlgn="base">
              <a:spcBef>
                <a:spcPct val="0"/>
              </a:spcBef>
              <a:spcAft>
                <a:spcPct val="0"/>
              </a:spcAft>
              <a:defRPr sz="4400">
                <a:solidFill>
                  <a:schemeClr val="bg1"/>
                </a:solidFill>
                <a:latin typeface="Calibri" pitchFamily="-84" charset="0"/>
                <a:ea typeface="ＭＳ Ｐゴシック" pitchFamily="-84" charset="-128"/>
              </a:defRPr>
            </a:lvl8pPr>
            <a:lvl9pPr marL="1828800" algn="l" defTabSz="457200" rtl="0" fontAlgn="base">
              <a:spcBef>
                <a:spcPct val="0"/>
              </a:spcBef>
              <a:spcAft>
                <a:spcPct val="0"/>
              </a:spcAft>
              <a:defRPr sz="4400">
                <a:solidFill>
                  <a:schemeClr val="bg1"/>
                </a:solidFill>
                <a:latin typeface="Calibri" pitchFamily="-84" charset="0"/>
                <a:ea typeface="ＭＳ Ｐゴシック" pitchFamily="-84" charset="-128"/>
              </a:defRPr>
            </a:lvl9pPr>
          </a:lstStyle>
          <a:p>
            <a:pPr eaLnBrk="1" hangingPunct="1">
              <a:defRPr/>
            </a:pPr>
            <a:r>
              <a:rPr lang="en-US" sz="1600" b="1" dirty="0" smtClean="0">
                <a:latin typeface="+mn-lt"/>
                <a:cs typeface="Arial" charset="0"/>
              </a:rPr>
              <a:t>Patient Blood Management Guidelines:</a:t>
            </a:r>
            <a:br>
              <a:rPr lang="en-US" sz="1600" b="1" dirty="0" smtClean="0">
                <a:latin typeface="+mn-lt"/>
                <a:cs typeface="Arial" charset="0"/>
              </a:rPr>
            </a:br>
            <a:r>
              <a:rPr lang="en-US" sz="1600" b="1" dirty="0" smtClean="0">
                <a:cs typeface="Arial" charset="0"/>
              </a:rPr>
              <a:t>Module 6 Neonatal and </a:t>
            </a:r>
            <a:r>
              <a:rPr lang="en-US" sz="1600" b="1" dirty="0" err="1" smtClean="0">
                <a:cs typeface="Arial" charset="0"/>
              </a:rPr>
              <a:t>Paediatrics</a:t>
            </a:r>
            <a:endParaRPr lang="en-US" sz="1600" b="1" dirty="0" smtClean="0">
              <a:cs typeface="Arial" charset="0"/>
            </a:endParaRPr>
          </a:p>
        </p:txBody>
      </p:sp>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80188" y="6245225"/>
            <a:ext cx="2338387"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600200"/>
            <a:ext cx="4038600" cy="4525963"/>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8" name="Title 7"/>
          <p:cNvSpPr>
            <a:spLocks noGrp="1"/>
          </p:cNvSpPr>
          <p:nvPr>
            <p:ph type="title"/>
          </p:nvPr>
        </p:nvSpPr>
        <p:spPr>
          <a:xfrm>
            <a:off x="4495800" y="0"/>
            <a:ext cx="4191000" cy="846138"/>
          </a:xfrm>
          <a:noFill/>
          <a:ln>
            <a:noFill/>
          </a:ln>
          <a:extLst/>
        </p:spPr>
        <p:txBody>
          <a:bodyPr>
            <a:noAutofit/>
          </a:bodyPr>
          <a:lstStyle>
            <a:lvl1pPr>
              <a:defRPr lang="en-AU" sz="3200" dirty="0"/>
            </a:lvl1pPr>
          </a:lstStyle>
          <a:p>
            <a:pPr lvl="0"/>
            <a:r>
              <a:rPr lang="en-AU" smtClean="0"/>
              <a:t>Click to edit Master title style</a:t>
            </a:r>
            <a:endParaRPr lang="en-AU" dirty="0"/>
          </a:p>
        </p:txBody>
      </p:sp>
      <p:sp>
        <p:nvSpPr>
          <p:cNvPr id="7" name="Date Placeholder 3"/>
          <p:cNvSpPr>
            <a:spLocks noGrp="1"/>
          </p:cNvSpPr>
          <p:nvPr>
            <p:ph type="dt" sz="half" idx="10"/>
          </p:nvPr>
        </p:nvSpPr>
        <p:spPr/>
        <p:txBody>
          <a:bodyPr/>
          <a:lstStyle>
            <a:lvl1pPr>
              <a:defRPr/>
            </a:lvl1pPr>
          </a:lstStyle>
          <a:p>
            <a:pPr>
              <a:defRPr/>
            </a:pPr>
            <a:fld id="{45D31FA8-EA03-604D-8717-9688EE8C30F0}" type="datetime1">
              <a:rPr lang="en-US" altLang="en-US"/>
              <a:pPr>
                <a:defRPr/>
              </a:pPr>
              <a:t>1/10/2017</a:t>
            </a:fld>
            <a:endParaRPr lang="en-US" alt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13664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without log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3"/>
          <p:cNvSpPr txBox="1">
            <a:spLocks/>
          </p:cNvSpPr>
          <p:nvPr userDrawn="1"/>
        </p:nvSpPr>
        <p:spPr bwMode="auto">
          <a:xfrm>
            <a:off x="266700" y="0"/>
            <a:ext cx="4125913" cy="846138"/>
          </a:xfrm>
          <a:prstGeom prst="rect">
            <a:avLst/>
          </a:prstGeom>
          <a:noFill/>
          <a:ln>
            <a:noFill/>
          </a:ln>
          <a:extLst/>
        </p:spPr>
        <p:txBody>
          <a:bodyPr anchor="ctr"/>
          <a:lstStyle>
            <a:lvl1pPr algn="l" defTabSz="457200" rtl="0" eaLnBrk="0" fontAlgn="base" hangingPunct="0">
              <a:spcBef>
                <a:spcPct val="0"/>
              </a:spcBef>
              <a:spcAft>
                <a:spcPct val="0"/>
              </a:spcAft>
              <a:defRPr sz="4400" kern="1200">
                <a:solidFill>
                  <a:schemeClr val="bg1"/>
                </a:solidFill>
                <a:latin typeface="+mj-lt"/>
                <a:ea typeface="ＭＳ Ｐゴシック" pitchFamily="-84" charset="-128"/>
                <a:cs typeface="+mj-cs"/>
              </a:defRPr>
            </a:lvl1pPr>
            <a:lvl2pPr algn="l" defTabSz="457200" rtl="0" eaLnBrk="0" fontAlgn="base" hangingPunct="0">
              <a:spcBef>
                <a:spcPct val="0"/>
              </a:spcBef>
              <a:spcAft>
                <a:spcPct val="0"/>
              </a:spcAft>
              <a:defRPr sz="4400">
                <a:solidFill>
                  <a:schemeClr val="bg1"/>
                </a:solidFill>
                <a:latin typeface="Calibri" pitchFamily="-84" charset="0"/>
                <a:ea typeface="ＭＳ Ｐゴシック" pitchFamily="-84" charset="-128"/>
              </a:defRPr>
            </a:lvl2pPr>
            <a:lvl3pPr algn="l" defTabSz="457200" rtl="0" eaLnBrk="0" fontAlgn="base" hangingPunct="0">
              <a:spcBef>
                <a:spcPct val="0"/>
              </a:spcBef>
              <a:spcAft>
                <a:spcPct val="0"/>
              </a:spcAft>
              <a:defRPr sz="4400">
                <a:solidFill>
                  <a:schemeClr val="bg1"/>
                </a:solidFill>
                <a:latin typeface="Calibri" pitchFamily="-84" charset="0"/>
                <a:ea typeface="ＭＳ Ｐゴシック" pitchFamily="-84" charset="-128"/>
              </a:defRPr>
            </a:lvl3pPr>
            <a:lvl4pPr algn="l" defTabSz="457200" rtl="0" eaLnBrk="0" fontAlgn="base" hangingPunct="0">
              <a:spcBef>
                <a:spcPct val="0"/>
              </a:spcBef>
              <a:spcAft>
                <a:spcPct val="0"/>
              </a:spcAft>
              <a:defRPr sz="4400">
                <a:solidFill>
                  <a:schemeClr val="bg1"/>
                </a:solidFill>
                <a:latin typeface="Calibri" pitchFamily="-84" charset="0"/>
                <a:ea typeface="ＭＳ Ｐゴシック" pitchFamily="-84" charset="-128"/>
              </a:defRPr>
            </a:lvl4pPr>
            <a:lvl5pPr algn="l" defTabSz="457200" rtl="0" eaLnBrk="0" fontAlgn="base" hangingPunct="0">
              <a:spcBef>
                <a:spcPct val="0"/>
              </a:spcBef>
              <a:spcAft>
                <a:spcPct val="0"/>
              </a:spcAft>
              <a:defRPr sz="4400">
                <a:solidFill>
                  <a:schemeClr val="bg1"/>
                </a:solidFill>
                <a:latin typeface="Calibri" pitchFamily="-84" charset="0"/>
                <a:ea typeface="ＭＳ Ｐゴシック" pitchFamily="-84" charset="-128"/>
              </a:defRPr>
            </a:lvl5pPr>
            <a:lvl6pPr marL="457200" algn="l" defTabSz="457200" rtl="0" fontAlgn="base">
              <a:spcBef>
                <a:spcPct val="0"/>
              </a:spcBef>
              <a:spcAft>
                <a:spcPct val="0"/>
              </a:spcAft>
              <a:defRPr sz="4400">
                <a:solidFill>
                  <a:schemeClr val="bg1"/>
                </a:solidFill>
                <a:latin typeface="Calibri" pitchFamily="-84" charset="0"/>
                <a:ea typeface="ＭＳ Ｐゴシック" pitchFamily="-84" charset="-128"/>
              </a:defRPr>
            </a:lvl6pPr>
            <a:lvl7pPr marL="914400" algn="l" defTabSz="457200" rtl="0" fontAlgn="base">
              <a:spcBef>
                <a:spcPct val="0"/>
              </a:spcBef>
              <a:spcAft>
                <a:spcPct val="0"/>
              </a:spcAft>
              <a:defRPr sz="4400">
                <a:solidFill>
                  <a:schemeClr val="bg1"/>
                </a:solidFill>
                <a:latin typeface="Calibri" pitchFamily="-84" charset="0"/>
                <a:ea typeface="ＭＳ Ｐゴシック" pitchFamily="-84" charset="-128"/>
              </a:defRPr>
            </a:lvl7pPr>
            <a:lvl8pPr marL="1371600" algn="l" defTabSz="457200" rtl="0" fontAlgn="base">
              <a:spcBef>
                <a:spcPct val="0"/>
              </a:spcBef>
              <a:spcAft>
                <a:spcPct val="0"/>
              </a:spcAft>
              <a:defRPr sz="4400">
                <a:solidFill>
                  <a:schemeClr val="bg1"/>
                </a:solidFill>
                <a:latin typeface="Calibri" pitchFamily="-84" charset="0"/>
                <a:ea typeface="ＭＳ Ｐゴシック" pitchFamily="-84" charset="-128"/>
              </a:defRPr>
            </a:lvl8pPr>
            <a:lvl9pPr marL="1828800" algn="l" defTabSz="457200" rtl="0" fontAlgn="base">
              <a:spcBef>
                <a:spcPct val="0"/>
              </a:spcBef>
              <a:spcAft>
                <a:spcPct val="0"/>
              </a:spcAft>
              <a:defRPr sz="4400">
                <a:solidFill>
                  <a:schemeClr val="bg1"/>
                </a:solidFill>
                <a:latin typeface="Calibri" pitchFamily="-84" charset="0"/>
                <a:ea typeface="ＭＳ Ｐゴシック" pitchFamily="-84" charset="-128"/>
              </a:defRPr>
            </a:lvl9pPr>
          </a:lstStyle>
          <a:p>
            <a:pPr eaLnBrk="1" hangingPunct="1">
              <a:defRPr/>
            </a:pPr>
            <a:r>
              <a:rPr lang="en-US" sz="1600" b="1" dirty="0" smtClean="0">
                <a:latin typeface="+mn-lt"/>
                <a:cs typeface="Arial" charset="0"/>
              </a:rPr>
              <a:t>Patient Blood Management Guidelines:</a:t>
            </a:r>
            <a:br>
              <a:rPr lang="en-US" sz="1600" b="1" dirty="0" smtClean="0">
                <a:latin typeface="+mn-lt"/>
                <a:cs typeface="Arial" charset="0"/>
              </a:rPr>
            </a:br>
            <a:r>
              <a:rPr lang="en-US" sz="1600" b="1" dirty="0" smtClean="0">
                <a:cs typeface="Arial" charset="0"/>
              </a:rPr>
              <a:t>Module 6 Neonatal and </a:t>
            </a:r>
            <a:r>
              <a:rPr lang="en-US" sz="1600" b="1" dirty="0" err="1" smtClean="0">
                <a:cs typeface="Arial" charset="0"/>
              </a:rPr>
              <a:t>Paediatrics</a:t>
            </a:r>
            <a:endParaRPr lang="en-US" sz="1600" b="1" dirty="0" smtClean="0">
              <a:cs typeface="Arial" charset="0"/>
            </a:endParaRP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0" name="Title 9"/>
          <p:cNvSpPr>
            <a:spLocks noGrp="1"/>
          </p:cNvSpPr>
          <p:nvPr>
            <p:ph type="title"/>
          </p:nvPr>
        </p:nvSpPr>
        <p:spPr>
          <a:xfrm>
            <a:off x="4497388" y="0"/>
            <a:ext cx="4189412" cy="846138"/>
          </a:xfrm>
          <a:noFill/>
          <a:ln>
            <a:noFill/>
          </a:ln>
          <a:extLst/>
        </p:spPr>
        <p:txBody>
          <a:bodyPr>
            <a:noAutofit/>
          </a:bodyPr>
          <a:lstStyle>
            <a:lvl1pPr>
              <a:defRPr lang="en-AU" sz="3200"/>
            </a:lvl1pPr>
          </a:lstStyle>
          <a:p>
            <a:pPr lvl="0"/>
            <a:r>
              <a:rPr lang="en-AU" smtClean="0"/>
              <a:t>Click to edit Master title style</a:t>
            </a:r>
            <a:endParaRPr lang="en-AU" dirty="0"/>
          </a:p>
        </p:txBody>
      </p:sp>
      <p:sp>
        <p:nvSpPr>
          <p:cNvPr id="8" name="Date Placeholder 3"/>
          <p:cNvSpPr>
            <a:spLocks noGrp="1"/>
          </p:cNvSpPr>
          <p:nvPr>
            <p:ph type="dt" sz="half" idx="10"/>
          </p:nvPr>
        </p:nvSpPr>
        <p:spPr/>
        <p:txBody>
          <a:bodyPr/>
          <a:lstStyle>
            <a:lvl1pPr>
              <a:defRPr/>
            </a:lvl1pPr>
          </a:lstStyle>
          <a:p>
            <a:pPr>
              <a:defRPr/>
            </a:pPr>
            <a:fld id="{AA384494-488F-6745-8166-5EED7B0A5D5A}" type="datetime1">
              <a:rPr lang="en-US" altLang="en-US"/>
              <a:pPr>
                <a:defRPr/>
              </a:pPr>
              <a:t>1/10/2017</a:t>
            </a:fld>
            <a:endParaRPr lang="en-US" alt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25314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endParaRPr lang="en-US" altLang="en-US"/>
          </a:p>
        </p:txBody>
      </p:sp>
      <p:sp>
        <p:nvSpPr>
          <p:cNvPr id="4" name="Date Placeholder 3"/>
          <p:cNvSpPr>
            <a:spLocks noGrp="1"/>
          </p:cNvSpPr>
          <p:nvPr>
            <p:ph type="dt" sz="half" idx="2"/>
          </p:nvPr>
        </p:nvSpPr>
        <p:spPr>
          <a:xfrm>
            <a:off x="457200" y="62039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defRPr>
            </a:lvl1pPr>
          </a:lstStyle>
          <a:p>
            <a:pPr>
              <a:defRPr/>
            </a:pPr>
            <a:fld id="{1FF96D6D-1348-D94F-8D56-DF5989DE48F5}" type="datetime1">
              <a:rPr lang="en-US" altLang="en-US"/>
              <a:pPr>
                <a:defRPr/>
              </a:pPr>
              <a:t>1/10/2017</a:t>
            </a:fld>
            <a:endParaRPr lang="en-US" altLang="en-US"/>
          </a:p>
        </p:txBody>
      </p:sp>
      <p:sp>
        <p:nvSpPr>
          <p:cNvPr id="5" name="Footer Placeholder 4"/>
          <p:cNvSpPr>
            <a:spLocks noGrp="1"/>
          </p:cNvSpPr>
          <p:nvPr>
            <p:ph type="ftr" sz="quarter" idx="3"/>
          </p:nvPr>
        </p:nvSpPr>
        <p:spPr>
          <a:xfrm>
            <a:off x="3124200" y="62039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2039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defRPr>
            </a:lvl1pPr>
          </a:lstStyle>
          <a:p>
            <a:pPr>
              <a:defRPr/>
            </a:pPr>
            <a:fld id="{58327F9A-D3EE-5446-A187-FD653ED97F8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txStyles>
    <p:titleStyle>
      <a:lvl1pPr algn="l" defTabSz="457200" rtl="0" eaLnBrk="0" fontAlgn="base" hangingPunct="0">
        <a:spcBef>
          <a:spcPct val="0"/>
        </a:spcBef>
        <a:spcAft>
          <a:spcPct val="0"/>
        </a:spcAft>
        <a:defRPr sz="4400" kern="1200">
          <a:solidFill>
            <a:schemeClr val="bg1"/>
          </a:solidFill>
          <a:latin typeface="+mj-lt"/>
          <a:ea typeface="ＭＳ Ｐゴシック" pitchFamily="-84" charset="-128"/>
          <a:cs typeface="ＭＳ Ｐゴシック" charset="0"/>
        </a:defRPr>
      </a:lvl1pPr>
      <a:lvl2pPr algn="l" defTabSz="457200" rtl="0" eaLnBrk="0" fontAlgn="base" hangingPunct="0">
        <a:spcBef>
          <a:spcPct val="0"/>
        </a:spcBef>
        <a:spcAft>
          <a:spcPct val="0"/>
        </a:spcAft>
        <a:defRPr sz="4400">
          <a:solidFill>
            <a:schemeClr val="bg1"/>
          </a:solidFill>
          <a:latin typeface="Calibri" pitchFamily="-84" charset="0"/>
          <a:ea typeface="ＭＳ Ｐゴシック" pitchFamily="-84" charset="-128"/>
          <a:cs typeface="ＭＳ Ｐゴシック" charset="0"/>
        </a:defRPr>
      </a:lvl2pPr>
      <a:lvl3pPr algn="l" defTabSz="457200" rtl="0" eaLnBrk="0" fontAlgn="base" hangingPunct="0">
        <a:spcBef>
          <a:spcPct val="0"/>
        </a:spcBef>
        <a:spcAft>
          <a:spcPct val="0"/>
        </a:spcAft>
        <a:defRPr sz="4400">
          <a:solidFill>
            <a:schemeClr val="bg1"/>
          </a:solidFill>
          <a:latin typeface="Calibri" pitchFamily="-84" charset="0"/>
          <a:ea typeface="ＭＳ Ｐゴシック" pitchFamily="-84" charset="-128"/>
          <a:cs typeface="ＭＳ Ｐゴシック" charset="0"/>
        </a:defRPr>
      </a:lvl3pPr>
      <a:lvl4pPr algn="l" defTabSz="457200" rtl="0" eaLnBrk="0" fontAlgn="base" hangingPunct="0">
        <a:spcBef>
          <a:spcPct val="0"/>
        </a:spcBef>
        <a:spcAft>
          <a:spcPct val="0"/>
        </a:spcAft>
        <a:defRPr sz="4400">
          <a:solidFill>
            <a:schemeClr val="bg1"/>
          </a:solidFill>
          <a:latin typeface="Calibri" pitchFamily="-84" charset="0"/>
          <a:ea typeface="ＭＳ Ｐゴシック" pitchFamily="-84" charset="-128"/>
          <a:cs typeface="ＭＳ Ｐゴシック" charset="0"/>
        </a:defRPr>
      </a:lvl4pPr>
      <a:lvl5pPr algn="l" defTabSz="457200" rtl="0" eaLnBrk="0" fontAlgn="base" hangingPunct="0">
        <a:spcBef>
          <a:spcPct val="0"/>
        </a:spcBef>
        <a:spcAft>
          <a:spcPct val="0"/>
        </a:spcAft>
        <a:defRPr sz="4400">
          <a:solidFill>
            <a:schemeClr val="bg1"/>
          </a:solidFill>
          <a:latin typeface="Calibri" pitchFamily="-84" charset="0"/>
          <a:ea typeface="ＭＳ Ｐゴシック" pitchFamily="-84" charset="-128"/>
          <a:cs typeface="ＭＳ Ｐゴシック" charset="0"/>
        </a:defRPr>
      </a:lvl5pPr>
      <a:lvl6pPr marL="457200" algn="l" defTabSz="457200" rtl="0" fontAlgn="base">
        <a:spcBef>
          <a:spcPct val="0"/>
        </a:spcBef>
        <a:spcAft>
          <a:spcPct val="0"/>
        </a:spcAft>
        <a:defRPr sz="4400">
          <a:solidFill>
            <a:schemeClr val="bg1"/>
          </a:solidFill>
          <a:latin typeface="Calibri" pitchFamily="-84" charset="0"/>
          <a:ea typeface="ＭＳ Ｐゴシック" pitchFamily="-84" charset="-128"/>
        </a:defRPr>
      </a:lvl6pPr>
      <a:lvl7pPr marL="914400" algn="l" defTabSz="457200" rtl="0" fontAlgn="base">
        <a:spcBef>
          <a:spcPct val="0"/>
        </a:spcBef>
        <a:spcAft>
          <a:spcPct val="0"/>
        </a:spcAft>
        <a:defRPr sz="4400">
          <a:solidFill>
            <a:schemeClr val="bg1"/>
          </a:solidFill>
          <a:latin typeface="Calibri" pitchFamily="-84" charset="0"/>
          <a:ea typeface="ＭＳ Ｐゴシック" pitchFamily="-84" charset="-128"/>
        </a:defRPr>
      </a:lvl7pPr>
      <a:lvl8pPr marL="1371600" algn="l" defTabSz="457200" rtl="0" fontAlgn="base">
        <a:spcBef>
          <a:spcPct val="0"/>
        </a:spcBef>
        <a:spcAft>
          <a:spcPct val="0"/>
        </a:spcAft>
        <a:defRPr sz="4400">
          <a:solidFill>
            <a:schemeClr val="bg1"/>
          </a:solidFill>
          <a:latin typeface="Calibri" pitchFamily="-84" charset="0"/>
          <a:ea typeface="ＭＳ Ｐゴシック" pitchFamily="-84" charset="-128"/>
        </a:defRPr>
      </a:lvl8pPr>
      <a:lvl9pPr marL="1828800" algn="l" defTabSz="457200" rtl="0" fontAlgn="base">
        <a:spcBef>
          <a:spcPct val="0"/>
        </a:spcBef>
        <a:spcAft>
          <a:spcPct val="0"/>
        </a:spcAft>
        <a:defRPr sz="4400">
          <a:solidFill>
            <a:schemeClr val="bg1"/>
          </a:solidFill>
          <a:latin typeface="Calibri" pitchFamily="-84" charset="0"/>
          <a:ea typeface="ＭＳ Ｐゴシック" pitchFamily="-8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2"/>
          <p:cNvSpPr>
            <a:spLocks noGrp="1"/>
          </p:cNvSpPr>
          <p:nvPr>
            <p:ph type="title"/>
          </p:nvPr>
        </p:nvSpPr>
        <p:spPr>
          <a:xfrm>
            <a:off x="4557713" y="122238"/>
            <a:ext cx="4129087" cy="601662"/>
          </a:xfrm>
        </p:spPr>
        <p:txBody>
          <a:bodyPr/>
          <a:lstStyle/>
          <a:p>
            <a:endParaRPr lang="en-AU" altLang="en-US">
              <a:ea typeface="ＭＳ Ｐゴシック" charset="-128"/>
            </a:endParaRPr>
          </a:p>
        </p:txBody>
      </p:sp>
      <p:sp>
        <p:nvSpPr>
          <p:cNvPr id="15362" name="object 2"/>
          <p:cNvSpPr txBox="1">
            <a:spLocks noChangeArrowheads="1"/>
          </p:cNvSpPr>
          <p:nvPr/>
        </p:nvSpPr>
        <p:spPr bwMode="auto">
          <a:xfrm>
            <a:off x="976313" y="1263650"/>
            <a:ext cx="73374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175">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US" altLang="en-US" sz="1600" b="1">
                <a:solidFill>
                  <a:srgbClr val="003462"/>
                </a:solidFill>
                <a:ea typeface="Arial Regular" charset="0"/>
                <a:cs typeface="Arial Regular" charset="0"/>
              </a:rPr>
              <a:t>ANAEMIA</a:t>
            </a:r>
            <a:r>
              <a:rPr lang="en-US" altLang="en-US" sz="1600" b="1" baseline="30000">
                <a:solidFill>
                  <a:srgbClr val="003462"/>
                </a:solidFill>
                <a:ea typeface="Arial Regular" charset="0"/>
                <a:cs typeface="Arial Regular" charset="0"/>
              </a:rPr>
              <a:t>a</a:t>
            </a:r>
            <a:endParaRPr lang="en-US" altLang="en-US" sz="1600" b="1" baseline="30000">
              <a:ea typeface="Arial Regular" charset="0"/>
              <a:cs typeface="Arial Regular" charset="0"/>
            </a:endParaRPr>
          </a:p>
          <a:p>
            <a:pPr algn="ctr">
              <a:spcBef>
                <a:spcPts val="938"/>
              </a:spcBef>
              <a:buFontTx/>
              <a:buNone/>
            </a:pPr>
            <a:r>
              <a:rPr lang="en-US" altLang="en-US" sz="1300">
                <a:solidFill>
                  <a:srgbClr val="002D5B"/>
                </a:solidFill>
              </a:rPr>
              <a:t>Hb below reference range for age, sex and gestation</a:t>
            </a:r>
            <a:endParaRPr lang="en-US" altLang="en-US" sz="1300"/>
          </a:p>
        </p:txBody>
      </p:sp>
      <p:graphicFrame>
        <p:nvGraphicFramePr>
          <p:cNvPr id="107" name="object 3"/>
          <p:cNvGraphicFramePr>
            <a:graphicFrameLocks noGrp="1"/>
          </p:cNvGraphicFramePr>
          <p:nvPr>
            <p:extLst>
              <p:ext uri="{D42A27DB-BD31-4B8C-83A1-F6EECF244321}">
                <p14:modId xmlns:p14="http://schemas.microsoft.com/office/powerpoint/2010/main" val="1060131216"/>
              </p:ext>
            </p:extLst>
          </p:nvPr>
        </p:nvGraphicFramePr>
        <p:xfrm>
          <a:off x="976313" y="2130425"/>
          <a:ext cx="7343775" cy="3084513"/>
        </p:xfrm>
        <a:graphic>
          <a:graphicData uri="http://schemas.openxmlformats.org/drawingml/2006/table">
            <a:tbl>
              <a:tblPr/>
              <a:tblGrid>
                <a:gridCol w="2447925"/>
                <a:gridCol w="2447925"/>
                <a:gridCol w="2447925"/>
              </a:tblGrid>
              <a:tr h="463303">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ts val="1425"/>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Calibri" charset="0"/>
                          <a:ea typeface="ＭＳ Ｐゴシック" charset="-128"/>
                        </a:rPr>
                        <a:t>Ferritin &lt;20 mcg/L</a:t>
                      </a:r>
                      <a:br>
                        <a:rPr kumimoji="0" lang="en-US" altLang="en-US" sz="1200" b="1" i="0" u="none" strike="noStrike" cap="none" normalizeH="0" baseline="0" dirty="0">
                          <a:ln>
                            <a:noFill/>
                          </a:ln>
                          <a:solidFill>
                            <a:srgbClr val="FFFFFF"/>
                          </a:solidFill>
                          <a:effectLst/>
                          <a:latin typeface="Calibri" charset="0"/>
                          <a:ea typeface="ＭＳ Ｐゴシック" charset="-128"/>
                        </a:rPr>
                      </a:br>
                      <a:r>
                        <a:rPr kumimoji="0" lang="en-US" altLang="en-US" sz="1200" b="1" i="0" u="none" strike="noStrike" cap="none" normalizeH="0" baseline="0" dirty="0">
                          <a:ln>
                            <a:noFill/>
                          </a:ln>
                          <a:solidFill>
                            <a:srgbClr val="FFFFFF"/>
                          </a:solidFill>
                          <a:effectLst/>
                          <a:latin typeface="Calibri" charset="0"/>
                          <a:ea typeface="ＭＳ Ｐゴシック" charset="-128"/>
                        </a:rPr>
                        <a:t>Iron deficiency </a:t>
                      </a:r>
                      <a:r>
                        <a:rPr kumimoji="0" lang="en-US" altLang="en-US" sz="1200" b="1" i="0" u="none" strike="noStrike" cap="none" normalizeH="0" baseline="0" dirty="0" err="1">
                          <a:ln>
                            <a:noFill/>
                          </a:ln>
                          <a:solidFill>
                            <a:srgbClr val="FFFFFF"/>
                          </a:solidFill>
                          <a:effectLst/>
                          <a:latin typeface="Calibri" charset="0"/>
                          <a:ea typeface="ＭＳ Ｐゴシック" charset="-128"/>
                        </a:rPr>
                        <a:t>anaemia</a:t>
                      </a:r>
                      <a:endParaRPr kumimoji="0" lang="en-US" altLang="en-US" sz="1200" b="1" i="0" u="none" strike="noStrike" cap="none" normalizeH="0" baseline="0" dirty="0">
                        <a:ln>
                          <a:noFill/>
                        </a:ln>
                        <a:solidFill>
                          <a:schemeClr val="tx1"/>
                        </a:solidFill>
                        <a:effectLst/>
                        <a:latin typeface="Calibri" charset="0"/>
                        <a:ea typeface="ＭＳ Ｐゴシック" charset="-128"/>
                      </a:endParaRPr>
                    </a:p>
                  </a:txBody>
                  <a:tcPr marT="45696" marB="45696" anchor="ctr" horzOverflow="overflow">
                    <a:lnL>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005689"/>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ts val="1425"/>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alibri" charset="0"/>
                          <a:ea typeface="ＭＳ Ｐゴシック" charset="-128"/>
                        </a:rPr>
                        <a:t>Ferritin 20–50 mcg/L</a:t>
                      </a:r>
                      <a:br>
                        <a:rPr kumimoji="0" lang="en-US" altLang="en-US" sz="1200" b="1" i="0" u="none" strike="noStrike" cap="none" normalizeH="0" baseline="0">
                          <a:ln>
                            <a:noFill/>
                          </a:ln>
                          <a:solidFill>
                            <a:srgbClr val="FFFFFF"/>
                          </a:solidFill>
                          <a:effectLst/>
                          <a:latin typeface="Calibri" charset="0"/>
                          <a:ea typeface="ＭＳ Ｐゴシック" charset="-128"/>
                        </a:rPr>
                      </a:br>
                      <a:r>
                        <a:rPr kumimoji="0" lang="en-US" altLang="en-US" sz="1200" b="1" i="0" u="none" strike="noStrike" cap="none" normalizeH="0" baseline="0">
                          <a:ln>
                            <a:noFill/>
                          </a:ln>
                          <a:solidFill>
                            <a:srgbClr val="FFFFFF"/>
                          </a:solidFill>
                          <a:effectLst/>
                          <a:latin typeface="Calibri" charset="0"/>
                          <a:ea typeface="ＭＳ Ｐゴシック" charset="-128"/>
                        </a:rPr>
                        <a:t>Possible iron deficiency anaemia</a:t>
                      </a:r>
                      <a:endParaRPr kumimoji="0" lang="en-US" altLang="en-US" sz="1200" b="1" i="0" u="none" strike="noStrike" cap="none" normalizeH="0" baseline="0">
                        <a:ln>
                          <a:noFill/>
                        </a:ln>
                        <a:solidFill>
                          <a:schemeClr val="tx1"/>
                        </a:solidFill>
                        <a:effectLst/>
                        <a:latin typeface="Calibri" charset="0"/>
                        <a:ea typeface="ＭＳ Ｐゴシック" charset="-128"/>
                      </a:endParaRPr>
                    </a:p>
                  </a:txBody>
                  <a:tcPr marT="45696" marB="45696"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005689"/>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ts val="1425"/>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alibri" charset="0"/>
                          <a:ea typeface="ＭＳ Ｐゴシック" charset="-128"/>
                        </a:rPr>
                        <a:t>Ferritin &gt;50 mcg/L</a:t>
                      </a:r>
                      <a:br>
                        <a:rPr kumimoji="0" lang="en-US" altLang="en-US" sz="1200" b="1" i="0" u="none" strike="noStrike" cap="none" normalizeH="0" baseline="0">
                          <a:ln>
                            <a:noFill/>
                          </a:ln>
                          <a:solidFill>
                            <a:srgbClr val="FFFFFF"/>
                          </a:solidFill>
                          <a:effectLst/>
                          <a:latin typeface="Calibri" charset="0"/>
                          <a:ea typeface="ＭＳ Ｐゴシック" charset="-128"/>
                        </a:rPr>
                      </a:br>
                      <a:r>
                        <a:rPr kumimoji="0" lang="en-US" altLang="en-US" sz="1200" b="1" i="0" u="none" strike="noStrike" cap="none" normalizeH="0" baseline="0">
                          <a:ln>
                            <a:noFill/>
                          </a:ln>
                          <a:solidFill>
                            <a:srgbClr val="FFFFFF"/>
                          </a:solidFill>
                          <a:effectLst/>
                          <a:latin typeface="Calibri" charset="0"/>
                          <a:ea typeface="ＭＳ Ｐゴシック" charset="-128"/>
                        </a:rPr>
                        <a:t>Unlikely iron deficiency anaemia</a:t>
                      </a:r>
                      <a:endParaRPr kumimoji="0" lang="en-US" altLang="en-US" sz="1200" b="1" i="0" u="none" strike="noStrike" cap="none" normalizeH="0" baseline="0">
                        <a:ln>
                          <a:noFill/>
                        </a:ln>
                        <a:solidFill>
                          <a:schemeClr val="tx1"/>
                        </a:solidFill>
                        <a:effectLst/>
                        <a:latin typeface="Calibri" charset="0"/>
                        <a:ea typeface="ＭＳ Ｐゴシック" charset="-128"/>
                      </a:endParaRPr>
                    </a:p>
                  </a:txBody>
                  <a:tcPr marT="45696" marB="45696"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005689"/>
                    </a:solidFill>
                  </a:tcPr>
                </a:tc>
              </a:tr>
              <a:tr h="2621210">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4000"/>
                        </a:lnSpc>
                        <a:spcBef>
                          <a:spcPts val="200"/>
                        </a:spcBef>
                        <a:spcAft>
                          <a:spcPts val="400"/>
                        </a:spcAft>
                        <a:buClrTx/>
                        <a:buSzTx/>
                        <a:buFontTx/>
                        <a:buNone/>
                        <a:tabLst/>
                      </a:pPr>
                      <a:r>
                        <a:rPr kumimoji="0" lang="en-US" altLang="en-US" sz="800" b="0" i="0" u="none" strike="noStrike" cap="none" normalizeH="0" baseline="0" dirty="0">
                          <a:ln>
                            <a:noFill/>
                          </a:ln>
                          <a:solidFill>
                            <a:srgbClr val="000000"/>
                          </a:solidFill>
                          <a:effectLst/>
                          <a:latin typeface="Calibri" charset="0"/>
                          <a:ea typeface="ＭＳ Ｐゴシック" charset="-128"/>
                        </a:rPr>
                        <a:t>Review clinical history and identify cause </a:t>
                      </a:r>
                      <a:br>
                        <a:rPr kumimoji="0" lang="en-US" altLang="en-US" sz="800" b="0" i="0" u="none" strike="noStrike" cap="none" normalizeH="0" baseline="0" dirty="0">
                          <a:ln>
                            <a:noFill/>
                          </a:ln>
                          <a:solidFill>
                            <a:srgbClr val="000000"/>
                          </a:solidFill>
                          <a:effectLst/>
                          <a:latin typeface="Calibri" charset="0"/>
                          <a:ea typeface="ＭＳ Ｐゴシック" charset="-128"/>
                        </a:rPr>
                      </a:br>
                      <a:r>
                        <a:rPr kumimoji="0" lang="en-US" altLang="en-US" sz="800" b="0" i="0" u="none" strike="noStrike" cap="none" normalizeH="0" baseline="0" dirty="0">
                          <a:ln>
                            <a:noFill/>
                          </a:ln>
                          <a:solidFill>
                            <a:srgbClr val="000000"/>
                          </a:solidFill>
                          <a:effectLst/>
                          <a:latin typeface="Calibri" charset="0"/>
                          <a:ea typeface="ＭＳ Ｐゴシック" charset="-128"/>
                        </a:rPr>
                        <a:t>(</a:t>
                      </a:r>
                      <a:r>
                        <a:rPr kumimoji="0" lang="en-US" altLang="en-US" sz="800" b="0" i="1" u="none" strike="noStrike" cap="none" normalizeH="0" baseline="0" dirty="0">
                          <a:ln>
                            <a:noFill/>
                          </a:ln>
                          <a:solidFill>
                            <a:srgbClr val="000000"/>
                          </a:solidFill>
                          <a:effectLst/>
                          <a:latin typeface="Calibri" charset="0"/>
                          <a:ea typeface="ＭＳ Ｐゴシック" charset="-128"/>
                        </a:rPr>
                        <a:t>see </a:t>
                      </a:r>
                      <a:r>
                        <a:rPr kumimoji="0" lang="en-US" altLang="en-US" sz="800" b="0" i="1" u="none" strike="noStrike" cap="none" normalizeH="0" baseline="0">
                          <a:ln>
                            <a:noFill/>
                          </a:ln>
                          <a:solidFill>
                            <a:srgbClr val="000000"/>
                          </a:solidFill>
                          <a:effectLst/>
                          <a:latin typeface="Calibri" charset="0"/>
                          <a:ea typeface="ＭＳ Ｐゴシック" charset="-128"/>
                        </a:rPr>
                        <a:t>Table </a:t>
                      </a:r>
                      <a:r>
                        <a:rPr kumimoji="0" lang="en-US" altLang="en-US" sz="800" b="0" i="1" u="none" strike="noStrike" cap="none" normalizeH="0" baseline="0" dirty="0" smtClean="0">
                          <a:ln>
                            <a:noFill/>
                          </a:ln>
                          <a:solidFill>
                            <a:srgbClr val="000000"/>
                          </a:solidFill>
                          <a:effectLst/>
                          <a:latin typeface="Calibri" charset="0"/>
                          <a:ea typeface="ＭＳ Ｐゴシック" charset="-128"/>
                        </a:rPr>
                        <a:t>H</a:t>
                      </a:r>
                      <a:r>
                        <a:rPr kumimoji="0" lang="en-US" altLang="en-US" sz="800" b="0" i="1" u="none" strike="noStrike" cap="none" normalizeH="0" baseline="0" smtClean="0">
                          <a:ln>
                            <a:noFill/>
                          </a:ln>
                          <a:solidFill>
                            <a:srgbClr val="000000"/>
                          </a:solidFill>
                          <a:effectLst/>
                          <a:latin typeface="Calibri" charset="0"/>
                          <a:ea typeface="ＭＳ Ｐゴシック" charset="-128"/>
                        </a:rPr>
                        <a:t>.1 </a:t>
                      </a:r>
                      <a:r>
                        <a:rPr kumimoji="0" lang="en-US" altLang="en-US" sz="800" b="0" i="1" u="none" strike="noStrike" cap="none" normalizeH="0" baseline="0" dirty="0" smtClean="0">
                          <a:ln>
                            <a:noFill/>
                          </a:ln>
                          <a:solidFill>
                            <a:srgbClr val="000000"/>
                          </a:solidFill>
                          <a:effectLst/>
                          <a:latin typeface="Calibri" charset="0"/>
                          <a:ea typeface="ＭＳ Ｐゴシック" charset="-128"/>
                        </a:rPr>
                        <a:t>in </a:t>
                      </a:r>
                      <a:r>
                        <a:rPr kumimoji="0" lang="en-US" altLang="en-US" sz="800" b="0" i="1" u="none" strike="noStrike" cap="none" normalizeH="0" baseline="0" smtClean="0">
                          <a:ln>
                            <a:noFill/>
                          </a:ln>
                          <a:solidFill>
                            <a:srgbClr val="000000"/>
                          </a:solidFill>
                          <a:effectLst/>
                          <a:latin typeface="Calibri" charset="0"/>
                          <a:ea typeface="ＭＳ Ｐゴシック" charset="-128"/>
                        </a:rPr>
                        <a:t>Appendix </a:t>
                      </a:r>
                      <a:r>
                        <a:rPr kumimoji="0" lang="en-US" altLang="en-US" sz="800" b="0" i="1" u="none" strike="noStrike" cap="none" normalizeH="0" baseline="0" smtClean="0">
                          <a:ln>
                            <a:noFill/>
                          </a:ln>
                          <a:solidFill>
                            <a:srgbClr val="000000"/>
                          </a:solidFill>
                          <a:effectLst/>
                          <a:latin typeface="Calibri" charset="0"/>
                          <a:ea typeface="ＭＳ Ｐゴシック" charset="-128"/>
                        </a:rPr>
                        <a:t>H </a:t>
                      </a:r>
                      <a:r>
                        <a:rPr kumimoji="0" lang="en-US" altLang="en-US" sz="800" b="0" i="1" u="none" strike="noStrike" cap="none" normalizeH="0" baseline="0" dirty="0" smtClean="0">
                          <a:ln>
                            <a:noFill/>
                          </a:ln>
                          <a:solidFill>
                            <a:srgbClr val="000000"/>
                          </a:solidFill>
                          <a:effectLst/>
                          <a:latin typeface="Calibri" charset="0"/>
                          <a:ea typeface="ＭＳ Ｐゴシック" charset="-128"/>
                        </a:rPr>
                        <a:t>of Module 6</a:t>
                      </a:r>
                      <a:r>
                        <a:rPr kumimoji="0" lang="en-US" altLang="en-US" sz="800" b="0" i="0" u="none" strike="noStrike" cap="none" normalizeH="0" baseline="0" dirty="0" smtClean="0">
                          <a:ln>
                            <a:noFill/>
                          </a:ln>
                          <a:solidFill>
                            <a:srgbClr val="000000"/>
                          </a:solidFill>
                          <a:effectLst/>
                          <a:latin typeface="Calibri" charset="0"/>
                          <a:ea typeface="ＭＳ Ｐゴシック" charset="-128"/>
                        </a:rPr>
                        <a:t>)</a:t>
                      </a:r>
                      <a:endParaRPr kumimoji="0" lang="en-US" altLang="en-US" sz="800" b="0" i="0" u="none" strike="noStrike" cap="none" normalizeH="0" baseline="0" dirty="0">
                        <a:ln>
                          <a:noFill/>
                        </a:ln>
                        <a:solidFill>
                          <a:schemeClr val="tx1"/>
                        </a:solidFill>
                        <a:effectLst/>
                        <a:latin typeface="Calibri" charset="0"/>
                        <a:ea typeface="ＭＳ Ｐゴシック" charset="-128"/>
                      </a:endParaRPr>
                    </a:p>
                    <a:p>
                      <a:pPr marL="0" marR="0" lvl="0" indent="0" algn="l" defTabSz="457200" rtl="0" eaLnBrk="1" fontAlgn="base" latinLnBrk="0" hangingPunct="1">
                        <a:lnSpc>
                          <a:spcPct val="104000"/>
                        </a:lnSpc>
                        <a:spcBef>
                          <a:spcPts val="200"/>
                        </a:spcBef>
                        <a:spcAft>
                          <a:spcPts val="200"/>
                        </a:spcAft>
                        <a:buClrTx/>
                        <a:buSzTx/>
                        <a:buFontTx/>
                        <a:buNone/>
                        <a:tabLst/>
                      </a:pPr>
                      <a:r>
                        <a:rPr kumimoji="0" lang="en-US" altLang="en-US" sz="800" b="0" i="0" u="none" strike="noStrike" cap="none" normalizeH="0" baseline="0" dirty="0">
                          <a:ln>
                            <a:noFill/>
                          </a:ln>
                          <a:solidFill>
                            <a:schemeClr val="tx1"/>
                          </a:solidFill>
                          <a:effectLst/>
                          <a:latin typeface="Calibri" charset="0"/>
                          <a:ea typeface="ＭＳ Ｐゴシック" charset="-128"/>
                        </a:rPr>
                        <a:t>Start treatment:</a:t>
                      </a:r>
                    </a:p>
                    <a:p>
                      <a:pPr marL="171450" marR="0" lvl="0" indent="-171450" algn="l" defTabSz="457200" rtl="0" eaLnBrk="1" fontAlgn="base" latinLnBrk="0" hangingPunct="1">
                        <a:lnSpc>
                          <a:spcPct val="104000"/>
                        </a:lnSpc>
                        <a:spcBef>
                          <a:spcPts val="200"/>
                        </a:spcBef>
                        <a:spcAft>
                          <a:spcPts val="0"/>
                        </a:spcAft>
                        <a:buClrTx/>
                        <a:buSzTx/>
                        <a:buFont typeface="Arial" charset="0"/>
                        <a:buChar char="•"/>
                        <a:tabLst/>
                      </a:pPr>
                      <a:r>
                        <a:rPr kumimoji="0" lang="en-US" altLang="en-US" sz="800" b="0" i="0" u="none" strike="noStrike" cap="none" normalizeH="0" baseline="0" dirty="0">
                          <a:ln>
                            <a:noFill/>
                          </a:ln>
                          <a:solidFill>
                            <a:schemeClr val="tx1"/>
                          </a:solidFill>
                          <a:effectLst/>
                          <a:latin typeface="Calibri" charset="0"/>
                          <a:ea typeface="ＭＳ Ｐゴシック" charset="-128"/>
                        </a:rPr>
                        <a:t>oral iron 3–6 mg/kg/day</a:t>
                      </a:r>
                    </a:p>
                    <a:p>
                      <a:pPr marL="0" marR="0" lvl="0" indent="0" algn="l" defTabSz="457200" rtl="0" eaLnBrk="1" fontAlgn="base" latinLnBrk="0" hangingPunct="1">
                        <a:lnSpc>
                          <a:spcPct val="104000"/>
                        </a:lnSpc>
                        <a:spcBef>
                          <a:spcPts val="200"/>
                        </a:spcBef>
                        <a:spcAft>
                          <a:spcPts val="0"/>
                        </a:spcAft>
                        <a:buClrTx/>
                        <a:buSzTx/>
                        <a:buFont typeface="Arial" charset="0"/>
                        <a:buNone/>
                        <a:tabLst/>
                      </a:pPr>
                      <a:r>
                        <a:rPr kumimoji="0" lang="en-US" altLang="en-US" sz="800" b="0" i="0" u="none" strike="noStrike" cap="none" normalizeH="0" baseline="0" dirty="0">
                          <a:ln>
                            <a:noFill/>
                          </a:ln>
                          <a:solidFill>
                            <a:schemeClr val="tx1"/>
                          </a:solidFill>
                          <a:effectLst/>
                          <a:latin typeface="Calibri" charset="0"/>
                          <a:ea typeface="ＭＳ Ｐゴシック" charset="-128"/>
                        </a:rPr>
                        <a:t>Address causes of dietary iron deficiency:</a:t>
                      </a:r>
                    </a:p>
                    <a:p>
                      <a:pPr marL="171450" marR="0" lvl="0" indent="-171450" algn="l" defTabSz="457200" rtl="0" eaLnBrk="1" fontAlgn="base" latinLnBrk="0" hangingPunct="1">
                        <a:lnSpc>
                          <a:spcPct val="104000"/>
                        </a:lnSpc>
                        <a:spcBef>
                          <a:spcPts val="200"/>
                        </a:spcBef>
                        <a:spcAft>
                          <a:spcPts val="0"/>
                        </a:spcAft>
                        <a:buClrTx/>
                        <a:buSzTx/>
                        <a:buFont typeface="Arial" charset="0"/>
                        <a:buChar char="•"/>
                        <a:tabLst/>
                      </a:pPr>
                      <a:r>
                        <a:rPr kumimoji="0" lang="en-US" altLang="en-US" sz="800" b="0" i="0" u="none" strike="noStrike" cap="none" normalizeH="0" baseline="0" dirty="0">
                          <a:ln>
                            <a:noFill/>
                          </a:ln>
                          <a:solidFill>
                            <a:schemeClr val="tx1"/>
                          </a:solidFill>
                          <a:effectLst/>
                          <a:latin typeface="Calibri" charset="0"/>
                          <a:ea typeface="ＭＳ Ｐゴシック" charset="-128"/>
                        </a:rPr>
                        <a:t>increase dietary iron</a:t>
                      </a:r>
                    </a:p>
                    <a:p>
                      <a:pPr marL="171450" marR="0" lvl="0" indent="-171450" algn="l" defTabSz="457200" rtl="0" eaLnBrk="1" fontAlgn="base" latinLnBrk="0" hangingPunct="1">
                        <a:lnSpc>
                          <a:spcPct val="104000"/>
                        </a:lnSpc>
                        <a:spcBef>
                          <a:spcPts val="200"/>
                        </a:spcBef>
                        <a:spcAft>
                          <a:spcPts val="0"/>
                        </a:spcAft>
                        <a:buClrTx/>
                        <a:buSzTx/>
                        <a:buFont typeface="Arial" charset="0"/>
                        <a:buChar char="•"/>
                        <a:tabLst/>
                      </a:pPr>
                      <a:r>
                        <a:rPr kumimoji="0" lang="en-US" altLang="en-US" sz="800" b="0" i="0" u="none" strike="noStrike" cap="none" normalizeH="0" baseline="0" dirty="0">
                          <a:ln>
                            <a:noFill/>
                          </a:ln>
                          <a:solidFill>
                            <a:schemeClr val="tx1"/>
                          </a:solidFill>
                          <a:effectLst/>
                          <a:latin typeface="Calibri" charset="0"/>
                          <a:ea typeface="ＭＳ Ｐゴシック" charset="-128"/>
                        </a:rPr>
                        <a:t>if &lt;1 year of age, cease cow’s milk and use an infant formula</a:t>
                      </a:r>
                    </a:p>
                    <a:p>
                      <a:pPr marL="171450" marR="0" lvl="0" indent="-171450" algn="l" defTabSz="457200" rtl="0" eaLnBrk="1" fontAlgn="base" latinLnBrk="0" hangingPunct="1">
                        <a:lnSpc>
                          <a:spcPct val="104000"/>
                        </a:lnSpc>
                        <a:spcBef>
                          <a:spcPts val="200"/>
                        </a:spcBef>
                        <a:spcAft>
                          <a:spcPts val="400"/>
                        </a:spcAft>
                        <a:buClrTx/>
                        <a:buSzTx/>
                        <a:buFont typeface="Arial" charset="0"/>
                        <a:buChar char="•"/>
                        <a:tabLst/>
                      </a:pPr>
                      <a:r>
                        <a:rPr kumimoji="0" lang="en-US" altLang="en-US" sz="800" b="0" i="0" u="none" strike="noStrike" cap="none" normalizeH="0" baseline="0" dirty="0">
                          <a:ln>
                            <a:noFill/>
                          </a:ln>
                          <a:solidFill>
                            <a:schemeClr val="tx1"/>
                          </a:solidFill>
                          <a:effectLst/>
                          <a:latin typeface="Calibri" charset="0"/>
                          <a:ea typeface="ＭＳ Ｐゴシック" charset="-128"/>
                        </a:rPr>
                        <a:t>if 1–2 years of age, reduce cow’s milk to </a:t>
                      </a:r>
                      <a:br>
                        <a:rPr kumimoji="0" lang="en-US" altLang="en-US" sz="800" b="0" i="0" u="none" strike="noStrike" cap="none" normalizeH="0" baseline="0" dirty="0">
                          <a:ln>
                            <a:noFill/>
                          </a:ln>
                          <a:solidFill>
                            <a:schemeClr val="tx1"/>
                          </a:solidFill>
                          <a:effectLst/>
                          <a:latin typeface="Calibri" charset="0"/>
                          <a:ea typeface="ＭＳ Ｐゴシック" charset="-128"/>
                        </a:rPr>
                      </a:br>
                      <a:r>
                        <a:rPr kumimoji="0" lang="en-US" altLang="en-US" sz="800" b="0" i="0" u="none" strike="noStrike" cap="none" normalizeH="0" baseline="0" dirty="0">
                          <a:ln>
                            <a:noFill/>
                          </a:ln>
                          <a:solidFill>
                            <a:schemeClr val="tx1"/>
                          </a:solidFill>
                          <a:effectLst/>
                          <a:latin typeface="Calibri" charset="0"/>
                          <a:ea typeface="ＭＳ Ｐゴシック" charset="-128"/>
                        </a:rPr>
                        <a:t>&lt;500 mL daily</a:t>
                      </a:r>
                    </a:p>
                    <a:p>
                      <a:pPr marL="0" marR="0" lvl="0" indent="0" algn="l" defTabSz="457200" rtl="0" eaLnBrk="1" fontAlgn="base" latinLnBrk="0" hangingPunct="1">
                        <a:lnSpc>
                          <a:spcPct val="104000"/>
                        </a:lnSpc>
                        <a:spcBef>
                          <a:spcPts val="200"/>
                        </a:spcBef>
                        <a:spcAft>
                          <a:spcPts val="400"/>
                        </a:spcAft>
                        <a:buClrTx/>
                        <a:buSzTx/>
                        <a:buFontTx/>
                        <a:buNone/>
                        <a:tabLst/>
                      </a:pPr>
                      <a:r>
                        <a:rPr kumimoji="0" lang="en-US" altLang="en-US" sz="800" b="0" i="0" u="none" strike="noStrike" cap="none" normalizeH="0" baseline="0" dirty="0" smtClean="0">
                          <a:ln>
                            <a:noFill/>
                          </a:ln>
                          <a:solidFill>
                            <a:schemeClr val="tx1"/>
                          </a:solidFill>
                          <a:effectLst/>
                          <a:latin typeface="Calibri" charset="0"/>
                          <a:ea typeface="ＭＳ Ｐゴシック" charset="-128"/>
                        </a:rPr>
                        <a:t>Assess </a:t>
                      </a:r>
                      <a:r>
                        <a:rPr kumimoji="0" lang="en-US" altLang="en-US" sz="800" b="0" i="0" u="none" strike="noStrike" cap="none" normalizeH="0" baseline="0" dirty="0" err="1" smtClean="0">
                          <a:ln>
                            <a:noFill/>
                          </a:ln>
                          <a:solidFill>
                            <a:schemeClr val="tx1"/>
                          </a:solidFill>
                          <a:effectLst/>
                          <a:latin typeface="Calibri" charset="0"/>
                          <a:ea typeface="ＭＳ Ｐゴシック" charset="-128"/>
                        </a:rPr>
                        <a:t>haematological</a:t>
                      </a:r>
                      <a:r>
                        <a:rPr kumimoji="0" lang="en-US" altLang="en-US" sz="800" b="0" i="0" u="none" strike="noStrike" cap="none" normalizeH="0" baseline="0" dirty="0" smtClean="0">
                          <a:ln>
                            <a:noFill/>
                          </a:ln>
                          <a:solidFill>
                            <a:schemeClr val="tx1"/>
                          </a:solidFill>
                          <a:effectLst/>
                          <a:latin typeface="Calibri" charset="0"/>
                          <a:ea typeface="ＭＳ Ｐゴシック" charset="-128"/>
                        </a:rPr>
                        <a:t> response within 2-4 weeks</a:t>
                      </a:r>
                    </a:p>
                    <a:p>
                      <a:pPr marL="0" marR="0" lvl="0" indent="0" algn="l" defTabSz="457200" rtl="0" eaLnBrk="1" fontAlgn="base" latinLnBrk="0" hangingPunct="1">
                        <a:lnSpc>
                          <a:spcPct val="104000"/>
                        </a:lnSpc>
                        <a:spcBef>
                          <a:spcPts val="200"/>
                        </a:spcBef>
                        <a:spcAft>
                          <a:spcPts val="400"/>
                        </a:spcAft>
                        <a:buClrTx/>
                        <a:buSzTx/>
                        <a:buFontTx/>
                        <a:buNone/>
                        <a:tabLst/>
                      </a:pPr>
                      <a:r>
                        <a:rPr kumimoji="0" lang="en-US" altLang="en-US" sz="800" b="0" i="0" u="none" strike="noStrike" cap="none" normalizeH="0" baseline="0" dirty="0" smtClean="0">
                          <a:ln>
                            <a:noFill/>
                          </a:ln>
                          <a:solidFill>
                            <a:schemeClr val="tx1"/>
                          </a:solidFill>
                          <a:effectLst/>
                          <a:latin typeface="Calibri" charset="0"/>
                          <a:ea typeface="ＭＳ Ｐゴシック" charset="-128"/>
                        </a:rPr>
                        <a:t>Continue treatment for 3 months after </a:t>
                      </a:r>
                      <a:r>
                        <a:rPr kumimoji="0" lang="en-US" altLang="en-US" sz="800" b="0" i="0" u="none" strike="noStrike" cap="none" normalizeH="0" baseline="0" dirty="0" err="1" smtClean="0">
                          <a:ln>
                            <a:noFill/>
                          </a:ln>
                          <a:solidFill>
                            <a:schemeClr val="tx1"/>
                          </a:solidFill>
                          <a:effectLst/>
                          <a:latin typeface="Calibri" charset="0"/>
                          <a:ea typeface="ＭＳ Ｐゴシック" charset="-128"/>
                        </a:rPr>
                        <a:t>Hb</a:t>
                      </a:r>
                      <a:r>
                        <a:rPr kumimoji="0" lang="en-US" altLang="en-US" sz="800" b="0" i="0" u="none" strike="noStrike" cap="none" normalizeH="0" baseline="0" dirty="0" smtClean="0">
                          <a:ln>
                            <a:noFill/>
                          </a:ln>
                          <a:solidFill>
                            <a:schemeClr val="tx1"/>
                          </a:solidFill>
                          <a:effectLst/>
                          <a:latin typeface="Calibri" charset="0"/>
                          <a:ea typeface="ＭＳ Ｐゴシック" charset="-128"/>
                        </a:rPr>
                        <a:t> recovery</a:t>
                      </a:r>
                    </a:p>
                    <a:p>
                      <a:pPr marL="0" marR="0" lvl="0" indent="0" algn="l" defTabSz="457200" rtl="0" eaLnBrk="1" fontAlgn="base" latinLnBrk="0" hangingPunct="1">
                        <a:lnSpc>
                          <a:spcPct val="104000"/>
                        </a:lnSpc>
                        <a:spcBef>
                          <a:spcPts val="200"/>
                        </a:spcBef>
                        <a:spcAft>
                          <a:spcPts val="400"/>
                        </a:spcAft>
                        <a:buClrTx/>
                        <a:buSzTx/>
                        <a:buFontTx/>
                        <a:buNone/>
                        <a:tabLst/>
                      </a:pPr>
                      <a:r>
                        <a:rPr kumimoji="0" lang="en-US" altLang="en-US" sz="800" b="0" i="0" u="none" strike="noStrike" cap="none" normalizeH="0" baseline="0" dirty="0" smtClean="0">
                          <a:ln>
                            <a:noFill/>
                          </a:ln>
                          <a:solidFill>
                            <a:schemeClr val="tx1"/>
                          </a:solidFill>
                          <a:effectLst/>
                          <a:latin typeface="Calibri" charset="0"/>
                          <a:ea typeface="ＭＳ Ｐゴシック" charset="-128"/>
                        </a:rPr>
                        <a:t>If oral iron is ineffective or is not </a:t>
                      </a:r>
                      <a:r>
                        <a:rPr kumimoji="0" lang="en-US" altLang="en-US" sz="800" b="0" i="0" u="none" strike="noStrike" cap="none" normalizeH="0" baseline="0" dirty="0">
                          <a:ln>
                            <a:noFill/>
                          </a:ln>
                          <a:solidFill>
                            <a:schemeClr val="tx1"/>
                          </a:solidFill>
                          <a:effectLst/>
                          <a:latin typeface="Calibri" charset="0"/>
                          <a:ea typeface="ＭＳ Ｐゴシック" charset="-128"/>
                        </a:rPr>
                        <a:t>tolerated, consider other causes of </a:t>
                      </a:r>
                      <a:r>
                        <a:rPr kumimoji="0" lang="en-US" altLang="en-US" sz="800" b="0" i="0" u="none" strike="noStrike" cap="none" normalizeH="0" baseline="0" dirty="0" err="1">
                          <a:ln>
                            <a:noFill/>
                          </a:ln>
                          <a:solidFill>
                            <a:schemeClr val="tx1"/>
                          </a:solidFill>
                          <a:effectLst/>
                          <a:latin typeface="Calibri" charset="0"/>
                          <a:ea typeface="ＭＳ Ｐゴシック" charset="-128"/>
                        </a:rPr>
                        <a:t>anaemia</a:t>
                      </a:r>
                      <a:r>
                        <a:rPr kumimoji="0" lang="en-US" altLang="en-US" sz="800" b="0" i="0" u="none" strike="noStrike" cap="none" normalizeH="0" baseline="0" dirty="0">
                          <a:ln>
                            <a:noFill/>
                          </a:ln>
                          <a:solidFill>
                            <a:schemeClr val="tx1"/>
                          </a:solidFill>
                          <a:effectLst/>
                          <a:latin typeface="Calibri" charset="0"/>
                          <a:ea typeface="ＭＳ Ｐゴシック" charset="-128"/>
                        </a:rPr>
                        <a:t> (</a:t>
                      </a:r>
                      <a:r>
                        <a:rPr kumimoji="0" lang="en-US" altLang="en-US" sz="800" b="0" i="1" u="none" strike="noStrike" cap="none" normalizeH="0" baseline="0" dirty="0">
                          <a:ln>
                            <a:noFill/>
                          </a:ln>
                          <a:solidFill>
                            <a:schemeClr val="tx1"/>
                          </a:solidFill>
                          <a:effectLst/>
                          <a:latin typeface="Calibri" charset="0"/>
                          <a:ea typeface="ＭＳ Ｐゴシック" charset="-128"/>
                        </a:rPr>
                        <a:t>see Column </a:t>
                      </a:r>
                      <a:r>
                        <a:rPr kumimoji="0" lang="en-US" altLang="en-US" sz="800" b="0" i="1" u="none" strike="noStrike" cap="none" normalizeH="0" baseline="0" dirty="0" smtClean="0">
                          <a:ln>
                            <a:noFill/>
                          </a:ln>
                          <a:solidFill>
                            <a:schemeClr val="tx1"/>
                          </a:solidFill>
                          <a:effectLst/>
                          <a:latin typeface="Calibri" charset="0"/>
                          <a:ea typeface="ＭＳ Ｐゴシック" charset="-128"/>
                        </a:rPr>
                        <a:t>3 of this template</a:t>
                      </a:r>
                      <a:r>
                        <a:rPr kumimoji="0" lang="en-US" altLang="en-US" sz="800" b="0" i="0" u="none" strike="noStrike" cap="none" normalizeH="0" baseline="0" dirty="0" smtClean="0">
                          <a:ln>
                            <a:noFill/>
                          </a:ln>
                          <a:solidFill>
                            <a:schemeClr val="tx1"/>
                          </a:solidFill>
                          <a:effectLst/>
                          <a:latin typeface="Calibri" charset="0"/>
                          <a:ea typeface="ＭＳ Ｐゴシック" charset="-128"/>
                        </a:rPr>
                        <a:t>) </a:t>
                      </a:r>
                      <a:r>
                        <a:rPr kumimoji="0" lang="en-US" altLang="en-US" sz="800" b="0" i="0" u="none" strike="noStrike" cap="none" normalizeH="0" baseline="0" dirty="0">
                          <a:ln>
                            <a:noFill/>
                          </a:ln>
                          <a:solidFill>
                            <a:schemeClr val="tx1"/>
                          </a:solidFill>
                          <a:effectLst/>
                          <a:latin typeface="Calibri" charset="0"/>
                          <a:ea typeface="ＭＳ Ｐゴシック" charset="-128"/>
                        </a:rPr>
                        <a:t>and use of </a:t>
                      </a:r>
                      <a:r>
                        <a:rPr kumimoji="0" lang="en-US" altLang="en-US" sz="800" b="0" i="0" u="none" strike="noStrike" cap="none" normalizeH="0" baseline="0" dirty="0" smtClean="0">
                          <a:ln>
                            <a:noFill/>
                          </a:ln>
                          <a:solidFill>
                            <a:schemeClr val="tx1"/>
                          </a:solidFill>
                          <a:effectLst/>
                          <a:latin typeface="Calibri" charset="0"/>
                          <a:ea typeface="ＭＳ Ｐゴシック" charset="-128"/>
                        </a:rPr>
                        <a:t>IV </a:t>
                      </a:r>
                      <a:r>
                        <a:rPr kumimoji="0" lang="en-US" altLang="en-US" sz="800" b="0" i="0" u="none" strike="noStrike" cap="none" normalizeH="0" baseline="0" dirty="0">
                          <a:ln>
                            <a:noFill/>
                          </a:ln>
                          <a:solidFill>
                            <a:schemeClr val="tx1"/>
                          </a:solidFill>
                          <a:effectLst/>
                          <a:latin typeface="Calibri" charset="0"/>
                          <a:ea typeface="ＭＳ Ｐゴシック" charset="-128"/>
                        </a:rPr>
                        <a:t>iron</a:t>
                      </a:r>
                    </a:p>
                  </a:txBody>
                  <a:tcPr marT="89952" marB="45696" horzOverflow="overflow">
                    <a:lnL>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D9E0E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4000"/>
                        </a:lnSpc>
                        <a:spcBef>
                          <a:spcPts val="200"/>
                        </a:spcBef>
                        <a:spcAft>
                          <a:spcPts val="400"/>
                        </a:spcAft>
                        <a:buClrTx/>
                        <a:buSzTx/>
                        <a:buFontTx/>
                        <a:buNone/>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Review and address any causes of iron deficiency </a:t>
                      </a:r>
                      <a:r>
                        <a:rPr kumimoji="0" lang="en-US" altLang="en-US" sz="800" b="0" i="0" u="none" strike="noStrike" cap="none" normalizeH="0" baseline="0" dirty="0" smtClean="0">
                          <a:ln>
                            <a:noFill/>
                          </a:ln>
                          <a:solidFill>
                            <a:srgbClr val="231F20"/>
                          </a:solidFill>
                          <a:effectLst/>
                          <a:latin typeface="Calibri" charset="0"/>
                          <a:ea typeface="Arial Regular" charset="0"/>
                          <a:cs typeface="Arial Regular" charset="0"/>
                        </a:rPr>
                        <a:t/>
                      </a:r>
                      <a:br>
                        <a:rPr kumimoji="0" lang="en-US" altLang="en-US" sz="800" b="0" i="0" u="none" strike="noStrike" cap="none" normalizeH="0" baseline="0" dirty="0" smtClean="0">
                          <a:ln>
                            <a:noFill/>
                          </a:ln>
                          <a:solidFill>
                            <a:srgbClr val="231F20"/>
                          </a:solidFill>
                          <a:effectLst/>
                          <a:latin typeface="Calibri" charset="0"/>
                          <a:ea typeface="Arial Regular" charset="0"/>
                          <a:cs typeface="Arial Regular" charset="0"/>
                        </a:rPr>
                      </a:br>
                      <a:r>
                        <a:rPr kumimoji="0" lang="en-US" altLang="en-US" sz="800" b="0" i="0" u="none" strike="noStrike" cap="none" normalizeH="0" baseline="0" dirty="0" smtClean="0">
                          <a:ln>
                            <a:noFill/>
                          </a:ln>
                          <a:solidFill>
                            <a:srgbClr val="231F20"/>
                          </a:solidFill>
                          <a:effectLst/>
                          <a:latin typeface="Calibri" charset="0"/>
                          <a:ea typeface="Arial Regular" charset="0"/>
                          <a:cs typeface="Arial Regular" charset="0"/>
                        </a:rPr>
                        <a:t>(</a:t>
                      </a:r>
                      <a:r>
                        <a:rPr kumimoji="0" lang="en-US" altLang="en-US" sz="800" b="0" i="1" u="none" strike="noStrike" cap="none" normalizeH="0" baseline="0" dirty="0">
                          <a:ln>
                            <a:noFill/>
                          </a:ln>
                          <a:solidFill>
                            <a:srgbClr val="231F20"/>
                          </a:solidFill>
                          <a:effectLst/>
                          <a:latin typeface="Calibri" charset="0"/>
                          <a:ea typeface="Arial Regular" charset="0"/>
                          <a:cs typeface="Arial Regular" charset="0"/>
                        </a:rPr>
                        <a:t>see </a:t>
                      </a:r>
                      <a:r>
                        <a:rPr kumimoji="0" lang="en-US" altLang="en-US" sz="800" b="0" i="1" u="none" strike="noStrike" cap="none" normalizeH="0" baseline="0" dirty="0" smtClean="0">
                          <a:ln>
                            <a:noFill/>
                          </a:ln>
                          <a:solidFill>
                            <a:srgbClr val="231F20"/>
                          </a:solidFill>
                          <a:effectLst/>
                          <a:latin typeface="Calibri" charset="0"/>
                          <a:ea typeface="Arial Regular" charset="0"/>
                          <a:cs typeface="Arial Regular" charset="0"/>
                        </a:rPr>
                        <a:t>Column 1 of this template and Table H.1 in this document</a:t>
                      </a:r>
                      <a:r>
                        <a:rPr kumimoji="0" lang="en-US" altLang="en-US" sz="800" b="0" i="0" u="none" strike="noStrike" cap="none" normalizeH="0" baseline="0" dirty="0" smtClean="0">
                          <a:ln>
                            <a:noFill/>
                          </a:ln>
                          <a:solidFill>
                            <a:srgbClr val="231F20"/>
                          </a:solidFill>
                          <a:effectLst/>
                          <a:latin typeface="Calibri" charset="0"/>
                          <a:ea typeface="Arial Regular" charset="0"/>
                          <a:cs typeface="Arial Regular" charset="0"/>
                        </a:rPr>
                        <a:t>)</a:t>
                      </a:r>
                      <a:endParaRPr kumimoji="0" lang="en-US" altLang="en-US" sz="800" b="0" i="0" u="none" strike="noStrike" cap="none" normalizeH="0" baseline="0" dirty="0">
                        <a:ln>
                          <a:noFill/>
                        </a:ln>
                        <a:solidFill>
                          <a:srgbClr val="231F20"/>
                        </a:solidFill>
                        <a:effectLst/>
                        <a:latin typeface="Calibri" charset="0"/>
                        <a:ea typeface="Arial Regular" charset="0"/>
                        <a:cs typeface="Arial Regular" charset="0"/>
                      </a:endParaRPr>
                    </a:p>
                    <a:p>
                      <a:pPr marL="0" marR="0" lvl="0" indent="0" algn="l" defTabSz="457200" rtl="0" eaLnBrk="1" fontAlgn="base" latinLnBrk="0" hangingPunct="1">
                        <a:lnSpc>
                          <a:spcPct val="104000"/>
                        </a:lnSpc>
                        <a:spcBef>
                          <a:spcPts val="200"/>
                        </a:spcBef>
                        <a:spcAft>
                          <a:spcPts val="400"/>
                        </a:spcAft>
                        <a:buClrTx/>
                        <a:buSzTx/>
                        <a:buFontTx/>
                        <a:buNone/>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Correlate with MCV/MCH and CRP</a:t>
                      </a:r>
                    </a:p>
                    <a:p>
                      <a:pPr marL="0" marR="0" lvl="0" indent="0" algn="l" defTabSz="457200" rtl="0" eaLnBrk="1" fontAlgn="base" latinLnBrk="0" hangingPunct="1">
                        <a:lnSpc>
                          <a:spcPct val="104000"/>
                        </a:lnSpc>
                        <a:spcBef>
                          <a:spcPts val="200"/>
                        </a:spcBef>
                        <a:spcAft>
                          <a:spcPts val="200"/>
                        </a:spcAft>
                        <a:buClrTx/>
                        <a:buSzTx/>
                        <a:buFontTx/>
                        <a:buNone/>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Consider therapeutic trial of </a:t>
                      </a:r>
                      <a:r>
                        <a:rPr kumimoji="0" lang="en-US" altLang="en-US" sz="800" b="0" i="0" u="none" strike="noStrike" cap="none" normalizeH="0" baseline="0" dirty="0" smtClean="0">
                          <a:ln>
                            <a:noFill/>
                          </a:ln>
                          <a:solidFill>
                            <a:srgbClr val="231F20"/>
                          </a:solidFill>
                          <a:effectLst/>
                          <a:latin typeface="Calibri" charset="0"/>
                          <a:ea typeface="Arial Regular" charset="0"/>
                          <a:cs typeface="Arial Regular" charset="0"/>
                        </a:rPr>
                        <a:t>iron:</a:t>
                      </a:r>
                      <a:endParaRPr kumimoji="0" lang="en-US" altLang="en-US" sz="800" b="0" i="0" u="none" strike="noStrike" cap="none" normalizeH="0" baseline="0" dirty="0">
                        <a:ln>
                          <a:noFill/>
                        </a:ln>
                        <a:solidFill>
                          <a:srgbClr val="231F20"/>
                        </a:solidFill>
                        <a:effectLst/>
                        <a:latin typeface="Calibri" charset="0"/>
                        <a:ea typeface="Arial Regular" charset="0"/>
                        <a:cs typeface="Arial Regular" charset="0"/>
                      </a:endParaRPr>
                    </a:p>
                    <a:p>
                      <a:pPr marL="171450" marR="0" lvl="0" indent="-171450" algn="l" defTabSz="457200" rtl="0" eaLnBrk="1" fontAlgn="base" latinLnBrk="0" hangingPunct="1">
                        <a:lnSpc>
                          <a:spcPct val="104000"/>
                        </a:lnSpc>
                        <a:spcBef>
                          <a:spcPts val="200"/>
                        </a:spcBef>
                        <a:spcAft>
                          <a:spcPts val="400"/>
                        </a:spcAft>
                        <a:buClrTx/>
                        <a:buSzTx/>
                        <a:buFont typeface="Arial" charset="0"/>
                        <a:buChar char="•"/>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oral iron 3 mg/kg/day</a:t>
                      </a:r>
                    </a:p>
                    <a:p>
                      <a:pPr marL="0" marR="0" lvl="0" indent="0" algn="l" defTabSz="457200" rtl="0" eaLnBrk="1" fontAlgn="base" latinLnBrk="0" hangingPunct="1">
                        <a:lnSpc>
                          <a:spcPct val="104000"/>
                        </a:lnSpc>
                        <a:spcBef>
                          <a:spcPts val="200"/>
                        </a:spcBef>
                        <a:spcAft>
                          <a:spcPts val="400"/>
                        </a:spcAft>
                        <a:buClrTx/>
                        <a:buSzTx/>
                        <a:buFontTx/>
                        <a:buNone/>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Assess </a:t>
                      </a:r>
                      <a:r>
                        <a:rPr kumimoji="0" lang="en-US" altLang="en-US" sz="800" b="0" i="0" u="none" strike="noStrike" cap="none" normalizeH="0" baseline="0" dirty="0" err="1">
                          <a:ln>
                            <a:noFill/>
                          </a:ln>
                          <a:solidFill>
                            <a:srgbClr val="231F20"/>
                          </a:solidFill>
                          <a:effectLst/>
                          <a:latin typeface="Calibri" charset="0"/>
                          <a:ea typeface="Arial Regular" charset="0"/>
                          <a:cs typeface="Arial Regular" charset="0"/>
                        </a:rPr>
                        <a:t>haematological</a:t>
                      </a: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 response within 2–4 weeks</a:t>
                      </a:r>
                    </a:p>
                    <a:p>
                      <a:pPr marL="0" marR="0" lvl="0" indent="0" algn="l" defTabSz="457200" rtl="0" eaLnBrk="1" fontAlgn="base" latinLnBrk="0" hangingPunct="1">
                        <a:lnSpc>
                          <a:spcPct val="104000"/>
                        </a:lnSpc>
                        <a:spcBef>
                          <a:spcPts val="200"/>
                        </a:spcBef>
                        <a:spcAft>
                          <a:spcPts val="200"/>
                        </a:spcAft>
                        <a:buClrTx/>
                        <a:buSzTx/>
                        <a:buFontTx/>
                        <a:buNone/>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If </a:t>
                      </a:r>
                      <a:r>
                        <a:rPr kumimoji="0" lang="en-US" altLang="en-US" sz="800" b="0" i="0" u="none" strike="noStrike" cap="none" normalizeH="0" baseline="0" dirty="0" err="1">
                          <a:ln>
                            <a:noFill/>
                          </a:ln>
                          <a:solidFill>
                            <a:srgbClr val="231F20"/>
                          </a:solidFill>
                          <a:effectLst/>
                          <a:latin typeface="Calibri" charset="0"/>
                          <a:ea typeface="Arial Regular" charset="0"/>
                          <a:cs typeface="Arial Regular" charset="0"/>
                        </a:rPr>
                        <a:t>anaemia</a:t>
                      </a: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 persists, consider other causes </a:t>
                      </a:r>
                      <a:b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b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a:t>
                      </a:r>
                      <a:r>
                        <a:rPr kumimoji="0" lang="en-US" altLang="en-US" sz="800" b="0" i="1" u="none" strike="noStrike" cap="none" normalizeH="0" baseline="0" dirty="0">
                          <a:ln>
                            <a:noFill/>
                          </a:ln>
                          <a:solidFill>
                            <a:srgbClr val="231F20"/>
                          </a:solidFill>
                          <a:effectLst/>
                          <a:latin typeface="Calibri" charset="0"/>
                          <a:ea typeface="Arial Regular" charset="0"/>
                          <a:cs typeface="Arial Regular" charset="0"/>
                        </a:rPr>
                        <a:t>see Column </a:t>
                      </a:r>
                      <a:r>
                        <a:rPr kumimoji="0" lang="en-US" altLang="en-US" sz="800" b="0" i="1" u="none" strike="noStrike" cap="none" normalizeH="0" baseline="0" dirty="0" smtClean="0">
                          <a:ln>
                            <a:noFill/>
                          </a:ln>
                          <a:solidFill>
                            <a:srgbClr val="231F20"/>
                          </a:solidFill>
                          <a:effectLst/>
                          <a:latin typeface="Calibri" charset="0"/>
                          <a:ea typeface="Arial Regular" charset="0"/>
                          <a:cs typeface="Arial Regular" charset="0"/>
                        </a:rPr>
                        <a:t>3 of this template</a:t>
                      </a:r>
                      <a:r>
                        <a:rPr kumimoji="0" lang="en-US" altLang="en-US" sz="800" b="0" i="0" u="none" strike="noStrike" cap="none" normalizeH="0" baseline="0" dirty="0" smtClean="0">
                          <a:ln>
                            <a:noFill/>
                          </a:ln>
                          <a:solidFill>
                            <a:srgbClr val="231F20"/>
                          </a:solidFill>
                          <a:effectLst/>
                          <a:latin typeface="Calibri" charset="0"/>
                          <a:ea typeface="Arial Regular" charset="0"/>
                          <a:cs typeface="Arial Regular" charset="0"/>
                        </a:rPr>
                        <a:t>)</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txBody>
                  <a:tcPr marT="89952" marB="4569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D9E0E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4000"/>
                        </a:lnSpc>
                        <a:spcBef>
                          <a:spcPts val="200"/>
                        </a:spcBef>
                        <a:spcAft>
                          <a:spcPts val="400"/>
                        </a:spcAft>
                        <a:buClrTx/>
                        <a:buSzTx/>
                        <a:buFontTx/>
                        <a:buNone/>
                        <a:tabLst/>
                      </a:pPr>
                      <a:r>
                        <a:rPr kumimoji="0" lang="en-US" altLang="en-US" sz="800" b="0" i="0" u="none" strike="noStrike" cap="none" normalizeH="0" baseline="0" dirty="0">
                          <a:ln>
                            <a:noFill/>
                          </a:ln>
                          <a:solidFill>
                            <a:schemeClr val="tx1"/>
                          </a:solidFill>
                          <a:effectLst/>
                          <a:latin typeface="Calibri" charset="0"/>
                          <a:ea typeface="Arial Regular" charset="0"/>
                          <a:cs typeface="Arial Regular" charset="0"/>
                        </a:rPr>
                        <a:t>Correlate with MCH/MCV and CRP Ferritin may be elevated in the setting of inflammation. However, iron deficiency may still be present, particularly where TSAT &lt;20%.</a:t>
                      </a:r>
                    </a:p>
                    <a:p>
                      <a:pPr marL="0" marR="0" lvl="0" indent="0" algn="l" defTabSz="457200" rtl="0" eaLnBrk="1" fontAlgn="base" latinLnBrk="0" hangingPunct="1">
                        <a:lnSpc>
                          <a:spcPct val="104000"/>
                        </a:lnSpc>
                        <a:spcBef>
                          <a:spcPts val="200"/>
                        </a:spcBef>
                        <a:spcAft>
                          <a:spcPts val="200"/>
                        </a:spcAft>
                        <a:buClrTx/>
                        <a:buSzTx/>
                        <a:buFontTx/>
                        <a:buNone/>
                        <a:tabLst/>
                      </a:pPr>
                      <a:r>
                        <a:rPr kumimoji="0" lang="en-US" altLang="en-US" sz="800" b="0" i="0" u="none" strike="noStrike" cap="none" normalizeH="0" baseline="0" dirty="0">
                          <a:ln>
                            <a:noFill/>
                          </a:ln>
                          <a:solidFill>
                            <a:schemeClr val="tx1"/>
                          </a:solidFill>
                          <a:effectLst/>
                          <a:latin typeface="Calibri" charset="0"/>
                          <a:ea typeface="Arial Regular" charset="0"/>
                          <a:cs typeface="Arial Regular" charset="0"/>
                        </a:rPr>
                        <a:t>Consider alternative causes of </a:t>
                      </a:r>
                      <a:r>
                        <a:rPr kumimoji="0" lang="en-US" altLang="en-US" sz="800" b="0" i="0" u="none" strike="noStrike" cap="none" normalizeH="0" baseline="0" dirty="0" err="1">
                          <a:ln>
                            <a:noFill/>
                          </a:ln>
                          <a:solidFill>
                            <a:schemeClr val="tx1"/>
                          </a:solidFill>
                          <a:effectLst/>
                          <a:latin typeface="Calibri" charset="0"/>
                          <a:ea typeface="Arial Regular" charset="0"/>
                          <a:cs typeface="Arial Regular" charset="0"/>
                        </a:rPr>
                        <a:t>anaemia</a:t>
                      </a:r>
                      <a:r>
                        <a:rPr kumimoji="0" lang="en-US" altLang="en-US" sz="800" b="0" i="0" u="none" strike="noStrike" cap="none" normalizeH="0" baseline="0" dirty="0">
                          <a:ln>
                            <a:noFill/>
                          </a:ln>
                          <a:solidFill>
                            <a:schemeClr val="tx1"/>
                          </a:solidFill>
                          <a:effectLst/>
                          <a:latin typeface="Calibri" charset="0"/>
                          <a:ea typeface="Arial Regular" charset="0"/>
                          <a:cs typeface="Arial Regular" charset="0"/>
                        </a:rPr>
                        <a:t>:</a:t>
                      </a:r>
                    </a:p>
                    <a:p>
                      <a:pPr marL="171450" marR="0" lvl="0" indent="-171450" algn="l" defTabSz="457200" rtl="0" eaLnBrk="1" fontAlgn="base" latinLnBrk="0" hangingPunct="1">
                        <a:lnSpc>
                          <a:spcPct val="104000"/>
                        </a:lnSpc>
                        <a:spcBef>
                          <a:spcPts val="200"/>
                        </a:spcBef>
                        <a:spcAft>
                          <a:spcPts val="0"/>
                        </a:spcAft>
                        <a:buClrTx/>
                        <a:buSzTx/>
                        <a:buFont typeface="Arial" charset="0"/>
                        <a:buChar char="•"/>
                        <a:tabLst/>
                      </a:pPr>
                      <a:r>
                        <a:rPr kumimoji="0" lang="en-US" altLang="en-US" sz="800" b="0" i="0" u="none" strike="noStrike" cap="none" normalizeH="0" baseline="0" dirty="0" err="1" smtClean="0">
                          <a:ln>
                            <a:noFill/>
                          </a:ln>
                          <a:solidFill>
                            <a:schemeClr val="tx1"/>
                          </a:solidFill>
                          <a:effectLst/>
                          <a:latin typeface="Calibri" charset="0"/>
                          <a:ea typeface="Arial Regular" charset="0"/>
                          <a:cs typeface="Arial Regular" charset="0"/>
                        </a:rPr>
                        <a:t>Thalassaemia</a:t>
                      </a:r>
                      <a:r>
                        <a:rPr kumimoji="0" lang="en-US" altLang="en-US" sz="800" b="0" i="0" u="none" strike="noStrike" cap="none" normalizeH="0" baseline="0" dirty="0" smtClean="0">
                          <a:ln>
                            <a:noFill/>
                          </a:ln>
                          <a:solidFill>
                            <a:schemeClr val="tx1"/>
                          </a:solidFill>
                          <a:effectLst/>
                          <a:latin typeface="Calibri" charset="0"/>
                          <a:ea typeface="Arial Regular" charset="0"/>
                          <a:cs typeface="Arial Regular" charset="0"/>
                        </a:rPr>
                        <a:t> and other </a:t>
                      </a:r>
                      <a:r>
                        <a:rPr kumimoji="0" lang="en-US" altLang="en-US" sz="800" b="0" i="0" u="none" strike="noStrike" cap="none" normalizeH="0" baseline="0" dirty="0" err="1" smtClean="0">
                          <a:ln>
                            <a:noFill/>
                          </a:ln>
                          <a:solidFill>
                            <a:schemeClr val="tx1"/>
                          </a:solidFill>
                          <a:effectLst/>
                          <a:latin typeface="Calibri" charset="0"/>
                          <a:ea typeface="Arial Regular" charset="0"/>
                          <a:cs typeface="Arial Regular" charset="0"/>
                        </a:rPr>
                        <a:t>haemoglobinpathies</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p>
                      <a:pPr marL="171450" marR="0" lvl="0" indent="-171450" algn="l" defTabSz="457200" rtl="0" eaLnBrk="1" fontAlgn="base" latinLnBrk="0" hangingPunct="1">
                        <a:lnSpc>
                          <a:spcPct val="104000"/>
                        </a:lnSpc>
                        <a:spcBef>
                          <a:spcPts val="200"/>
                        </a:spcBef>
                        <a:spcAft>
                          <a:spcPts val="0"/>
                        </a:spcAft>
                        <a:buClrTx/>
                        <a:buSzTx/>
                        <a:buFont typeface="Arial" charset="0"/>
                        <a:buChar char="•"/>
                        <a:tabLst/>
                      </a:pPr>
                      <a:r>
                        <a:rPr kumimoji="0" lang="en-US" altLang="en-US" sz="800" b="0" i="0" u="none" strike="noStrike" cap="none" normalizeH="0" baseline="0" dirty="0" err="1" smtClean="0">
                          <a:ln>
                            <a:noFill/>
                          </a:ln>
                          <a:solidFill>
                            <a:schemeClr val="tx1"/>
                          </a:solidFill>
                          <a:effectLst/>
                          <a:latin typeface="Calibri" charset="0"/>
                          <a:ea typeface="Arial Regular" charset="0"/>
                          <a:cs typeface="Arial Regular" charset="0"/>
                        </a:rPr>
                        <a:t>anaemia</a:t>
                      </a:r>
                      <a:r>
                        <a:rPr kumimoji="0" lang="en-US" altLang="en-US" sz="800" b="0" i="0" u="none" strike="noStrike" cap="none" normalizeH="0" baseline="0" dirty="0" smtClean="0">
                          <a:ln>
                            <a:noFill/>
                          </a:ln>
                          <a:solidFill>
                            <a:schemeClr val="tx1"/>
                          </a:solidFill>
                          <a:effectLst/>
                          <a:latin typeface="Calibri" charset="0"/>
                          <a:ea typeface="Arial Regular" charset="0"/>
                          <a:cs typeface="Arial Regular" charset="0"/>
                        </a:rPr>
                        <a:t> </a:t>
                      </a:r>
                      <a:r>
                        <a:rPr kumimoji="0" lang="en-US" altLang="en-US" sz="800" b="0" i="0" u="none" strike="noStrike" cap="none" normalizeH="0" baseline="0" dirty="0">
                          <a:ln>
                            <a:noFill/>
                          </a:ln>
                          <a:solidFill>
                            <a:schemeClr val="tx1"/>
                          </a:solidFill>
                          <a:effectLst/>
                          <a:latin typeface="Calibri" charset="0"/>
                          <a:ea typeface="Arial Regular" charset="0"/>
                          <a:cs typeface="Arial Regular" charset="0"/>
                        </a:rPr>
                        <a:t>of chronic disease</a:t>
                      </a:r>
                    </a:p>
                    <a:p>
                      <a:pPr marL="171450" marR="0" lvl="0" indent="-171450" algn="l" defTabSz="457200" rtl="0" eaLnBrk="1" fontAlgn="base" latinLnBrk="0" hangingPunct="1">
                        <a:lnSpc>
                          <a:spcPct val="104000"/>
                        </a:lnSpc>
                        <a:spcBef>
                          <a:spcPts val="200"/>
                        </a:spcBef>
                        <a:spcAft>
                          <a:spcPts val="0"/>
                        </a:spcAft>
                        <a:buClrTx/>
                        <a:buSzTx/>
                        <a:buFont typeface="Arial" charset="0"/>
                        <a:buChar char="•"/>
                        <a:tabLst/>
                      </a:pPr>
                      <a:r>
                        <a:rPr kumimoji="0" lang="en-US" altLang="en-US" sz="800" b="0" i="0" u="none" strike="noStrike" cap="none" normalizeH="0" baseline="0" dirty="0" err="1">
                          <a:ln>
                            <a:noFill/>
                          </a:ln>
                          <a:solidFill>
                            <a:schemeClr val="tx1"/>
                          </a:solidFill>
                          <a:effectLst/>
                          <a:latin typeface="Calibri" charset="0"/>
                          <a:ea typeface="Arial Regular" charset="0"/>
                          <a:cs typeface="Arial Regular" charset="0"/>
                        </a:rPr>
                        <a:t>haemolytic</a:t>
                      </a:r>
                      <a:r>
                        <a:rPr kumimoji="0" lang="en-US" altLang="en-US" sz="800" b="0" i="0" u="none" strike="noStrike" cap="none" normalizeH="0" baseline="0" dirty="0">
                          <a:ln>
                            <a:noFill/>
                          </a:ln>
                          <a:solidFill>
                            <a:schemeClr val="tx1"/>
                          </a:solidFill>
                          <a:effectLst/>
                          <a:latin typeface="Calibri" charset="0"/>
                          <a:ea typeface="Arial Regular" charset="0"/>
                          <a:cs typeface="Arial Regular" charset="0"/>
                        </a:rPr>
                        <a:t> </a:t>
                      </a:r>
                      <a:r>
                        <a:rPr kumimoji="0" lang="en-US" altLang="en-US" sz="800" b="0" i="0" u="none" strike="noStrike" cap="none" normalizeH="0" baseline="0" dirty="0" err="1">
                          <a:ln>
                            <a:noFill/>
                          </a:ln>
                          <a:solidFill>
                            <a:schemeClr val="tx1"/>
                          </a:solidFill>
                          <a:effectLst/>
                          <a:latin typeface="Calibri" charset="0"/>
                          <a:ea typeface="Arial Regular" charset="0"/>
                          <a:cs typeface="Arial Regular" charset="0"/>
                        </a:rPr>
                        <a:t>anaemia</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p>
                      <a:pPr marL="171450" marR="0" lvl="0" indent="-171450" algn="l" defTabSz="457200" rtl="0" eaLnBrk="1" fontAlgn="base" latinLnBrk="0" hangingPunct="1">
                        <a:lnSpc>
                          <a:spcPct val="104000"/>
                        </a:lnSpc>
                        <a:spcBef>
                          <a:spcPts val="200"/>
                        </a:spcBef>
                        <a:spcAft>
                          <a:spcPts val="0"/>
                        </a:spcAft>
                        <a:buClrTx/>
                        <a:buSzTx/>
                        <a:buFont typeface="Arial" charset="0"/>
                        <a:buChar char="•"/>
                        <a:tabLst/>
                      </a:pPr>
                      <a:r>
                        <a:rPr kumimoji="0" lang="en-US" altLang="en-US" sz="800" b="0" i="0" u="none" strike="noStrike" cap="none" normalizeH="0" baseline="0" dirty="0">
                          <a:ln>
                            <a:noFill/>
                          </a:ln>
                          <a:solidFill>
                            <a:schemeClr val="tx1"/>
                          </a:solidFill>
                          <a:effectLst/>
                          <a:latin typeface="Calibri" charset="0"/>
                          <a:ea typeface="Arial Regular" charset="0"/>
                          <a:cs typeface="Arial Regular" charset="0"/>
                        </a:rPr>
                        <a:t>B12 deficiency</a:t>
                      </a:r>
                    </a:p>
                    <a:p>
                      <a:pPr marL="171450" marR="0" lvl="0" indent="-171450" algn="l" defTabSz="457200" rtl="0" eaLnBrk="1" fontAlgn="base" latinLnBrk="0" hangingPunct="1">
                        <a:lnSpc>
                          <a:spcPct val="104000"/>
                        </a:lnSpc>
                        <a:spcBef>
                          <a:spcPts val="200"/>
                        </a:spcBef>
                        <a:spcAft>
                          <a:spcPts val="0"/>
                        </a:spcAft>
                        <a:buClrTx/>
                        <a:buSzTx/>
                        <a:buFont typeface="Arial" charset="0"/>
                        <a:buChar char="•"/>
                        <a:tabLst/>
                      </a:pPr>
                      <a:r>
                        <a:rPr kumimoji="0" lang="en-US" altLang="en-US" sz="800" b="0" i="0" u="none" strike="noStrike" cap="none" normalizeH="0" baseline="0" dirty="0">
                          <a:ln>
                            <a:noFill/>
                          </a:ln>
                          <a:solidFill>
                            <a:schemeClr val="tx1"/>
                          </a:solidFill>
                          <a:effectLst/>
                          <a:latin typeface="Calibri" charset="0"/>
                          <a:ea typeface="Arial Regular" charset="0"/>
                          <a:cs typeface="Arial Regular" charset="0"/>
                        </a:rPr>
                        <a:t>folate </a:t>
                      </a:r>
                      <a:r>
                        <a:rPr kumimoji="0" lang="en-US" altLang="en-US" sz="800" b="0" i="0" u="none" strike="noStrike" cap="none" normalizeH="0" baseline="0" dirty="0" smtClean="0">
                          <a:ln>
                            <a:noFill/>
                          </a:ln>
                          <a:solidFill>
                            <a:schemeClr val="tx1"/>
                          </a:solidFill>
                          <a:effectLst/>
                          <a:latin typeface="Calibri" charset="0"/>
                          <a:ea typeface="Arial Regular" charset="0"/>
                          <a:cs typeface="Arial Regular" charset="0"/>
                        </a:rPr>
                        <a:t>deficiency</a:t>
                      </a:r>
                    </a:p>
                    <a:p>
                      <a:pPr marL="171450" marR="0" lvl="0" indent="-171450" algn="l" defTabSz="457200" rtl="0" eaLnBrk="1" fontAlgn="base" latinLnBrk="0" hangingPunct="1">
                        <a:lnSpc>
                          <a:spcPct val="104000"/>
                        </a:lnSpc>
                        <a:spcBef>
                          <a:spcPts val="200"/>
                        </a:spcBef>
                        <a:spcAft>
                          <a:spcPts val="0"/>
                        </a:spcAft>
                        <a:buClrTx/>
                        <a:buSzTx/>
                        <a:buFont typeface="Arial" charset="0"/>
                        <a:buChar char="•"/>
                        <a:tabLst/>
                      </a:pPr>
                      <a:r>
                        <a:rPr kumimoji="0" lang="en-US" altLang="en-US" sz="800" b="0" i="0" u="none" strike="noStrike" cap="none" normalizeH="0" baseline="0" dirty="0" smtClean="0">
                          <a:ln>
                            <a:noFill/>
                          </a:ln>
                          <a:solidFill>
                            <a:schemeClr val="tx1"/>
                          </a:solidFill>
                          <a:effectLst/>
                          <a:latin typeface="Calibri" charset="0"/>
                          <a:ea typeface="Arial Regular" charset="0"/>
                          <a:cs typeface="Arial Regular" charset="0"/>
                        </a:rPr>
                        <a:t>other</a:t>
                      </a:r>
                      <a:br>
                        <a:rPr kumimoji="0" lang="en-US" altLang="en-US" sz="800" b="0" i="0" u="none" strike="noStrike" cap="none" normalizeH="0" baseline="0" dirty="0" smtClean="0">
                          <a:ln>
                            <a:noFill/>
                          </a:ln>
                          <a:solidFill>
                            <a:schemeClr val="tx1"/>
                          </a:solidFill>
                          <a:effectLst/>
                          <a:latin typeface="Calibri" charset="0"/>
                          <a:ea typeface="Arial Regular" charset="0"/>
                          <a:cs typeface="Arial Regular" charset="0"/>
                        </a:rPr>
                      </a:b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txBody>
                  <a:tcPr marT="89952" marB="45696"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D9E0EB"/>
                    </a:solidFill>
                  </a:tcPr>
                </a:tc>
              </a:tr>
            </a:tbl>
          </a:graphicData>
        </a:graphic>
      </p:graphicFrame>
      <p:sp>
        <p:nvSpPr>
          <p:cNvPr id="15376" name="object 4"/>
          <p:cNvSpPr txBox="1">
            <a:spLocks noChangeArrowheads="1"/>
          </p:cNvSpPr>
          <p:nvPr/>
        </p:nvSpPr>
        <p:spPr bwMode="auto">
          <a:xfrm>
            <a:off x="976313" y="5305425"/>
            <a:ext cx="64738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ts val="200"/>
              </a:spcBef>
              <a:spcAft>
                <a:spcPts val="200"/>
              </a:spcAft>
              <a:buFontTx/>
              <a:buNone/>
            </a:pPr>
            <a:r>
              <a:rPr lang="en-US" altLang="en-US" sz="800" baseline="31000" dirty="0">
                <a:solidFill>
                  <a:srgbClr val="231F20"/>
                </a:solidFill>
                <a:ea typeface="Arial Regular" charset="0"/>
                <a:cs typeface="Arial Regular" charset="0"/>
              </a:rPr>
              <a:t>a </a:t>
            </a:r>
            <a:r>
              <a:rPr lang="en-US" altLang="en-US" sz="800" dirty="0">
                <a:solidFill>
                  <a:srgbClr val="231F20"/>
                </a:solidFill>
                <a:ea typeface="Arial Regular" charset="0"/>
                <a:cs typeface="Arial Regular" charset="0"/>
              </a:rPr>
              <a:t>This algorithm applies to all patients, including those undergoing procedures in which substantial blood loss is anticipated.</a:t>
            </a:r>
            <a:endParaRPr lang="en-US" altLang="en-US" sz="800" dirty="0">
              <a:ea typeface="Arial Regular" charset="0"/>
              <a:cs typeface="Arial Regular" charset="0"/>
            </a:endParaRPr>
          </a:p>
          <a:p>
            <a:pPr>
              <a:spcBef>
                <a:spcPts val="200"/>
              </a:spcBef>
              <a:spcAft>
                <a:spcPts val="200"/>
              </a:spcAft>
              <a:buFontTx/>
              <a:buNone/>
            </a:pPr>
            <a:r>
              <a:rPr lang="en-US" altLang="en-US" sz="800" dirty="0" smtClean="0">
                <a:solidFill>
                  <a:srgbClr val="231F20"/>
                </a:solidFill>
                <a:ea typeface="Arial Regular" charset="0"/>
                <a:cs typeface="Arial Regular" charset="0"/>
              </a:rPr>
              <a:t>The </a:t>
            </a:r>
            <a:r>
              <a:rPr lang="en-US" altLang="en-US" sz="800" dirty="0">
                <a:solidFill>
                  <a:srgbClr val="231F20"/>
                </a:solidFill>
                <a:ea typeface="Arial Regular" charset="0"/>
                <a:cs typeface="Arial Regular" charset="0"/>
              </a:rPr>
              <a:t>reference ranges are based on criteria from the Royal College of Pathologists of Australasia</a:t>
            </a:r>
            <a:r>
              <a:rPr lang="en-US" altLang="en-US" sz="800" dirty="0" smtClean="0">
                <a:solidFill>
                  <a:srgbClr val="231F20"/>
                </a:solidFill>
                <a:ea typeface="Arial Regular" charset="0"/>
                <a:cs typeface="Arial Regular" charset="0"/>
              </a:rPr>
              <a:t>,</a:t>
            </a:r>
            <a:r>
              <a:rPr lang="en-US" altLang="en-US" sz="800" baseline="31000" dirty="0" smtClean="0">
                <a:solidFill>
                  <a:srgbClr val="231F20"/>
                </a:solidFill>
                <a:ea typeface="Arial Regular" charset="0"/>
                <a:cs typeface="Arial Regular" charset="0"/>
              </a:rPr>
              <a:t> </a:t>
            </a:r>
            <a:r>
              <a:rPr lang="en-US" altLang="en-US" sz="800" dirty="0">
                <a:solidFill>
                  <a:srgbClr val="231F20"/>
                </a:solidFill>
                <a:ea typeface="Arial Regular" charset="0"/>
                <a:cs typeface="Arial Regular" charset="0"/>
              </a:rPr>
              <a:t>and they may require local adaptation.</a:t>
            </a:r>
            <a:endParaRPr lang="en-US" altLang="en-US" sz="800" dirty="0">
              <a:ea typeface="Arial Regular" charset="0"/>
              <a:cs typeface="Arial Regular" charset="0"/>
            </a:endParaRPr>
          </a:p>
          <a:p>
            <a:pPr>
              <a:spcBef>
                <a:spcPts val="200"/>
              </a:spcBef>
              <a:spcAft>
                <a:spcPts val="200"/>
              </a:spcAft>
              <a:buFontTx/>
              <a:buNone/>
            </a:pPr>
            <a:r>
              <a:rPr lang="en-US" altLang="en-US" sz="800" dirty="0">
                <a:solidFill>
                  <a:srgbClr val="231F20"/>
                </a:solidFill>
                <a:ea typeface="Arial Regular" charset="0"/>
                <a:cs typeface="Arial Regular" charset="0"/>
              </a:rPr>
              <a:t>CRP, C reactive protein; </a:t>
            </a:r>
            <a:r>
              <a:rPr lang="en-US" altLang="en-US" sz="800" dirty="0" err="1">
                <a:solidFill>
                  <a:srgbClr val="231F20"/>
                </a:solidFill>
                <a:ea typeface="Arial Regular" charset="0"/>
                <a:cs typeface="Arial Regular" charset="0"/>
              </a:rPr>
              <a:t>Hb</a:t>
            </a:r>
            <a:r>
              <a:rPr lang="en-US" altLang="en-US" sz="800" dirty="0">
                <a:solidFill>
                  <a:srgbClr val="231F20"/>
                </a:solidFill>
                <a:ea typeface="Arial Regular" charset="0"/>
                <a:cs typeface="Arial Regular" charset="0"/>
              </a:rPr>
              <a:t>, </a:t>
            </a:r>
            <a:r>
              <a:rPr lang="en-US" altLang="en-US" sz="800" dirty="0" err="1">
                <a:solidFill>
                  <a:srgbClr val="231F20"/>
                </a:solidFill>
                <a:ea typeface="Arial Regular" charset="0"/>
                <a:cs typeface="Arial Regular" charset="0"/>
              </a:rPr>
              <a:t>haemoglobin</a:t>
            </a:r>
            <a:r>
              <a:rPr lang="en-US" altLang="en-US" sz="800" dirty="0">
                <a:solidFill>
                  <a:srgbClr val="231F20"/>
                </a:solidFill>
                <a:ea typeface="Arial Regular" charset="0"/>
                <a:cs typeface="Arial Regular" charset="0"/>
              </a:rPr>
              <a:t>; IV, intravascular; MCH, mean corpuscular </a:t>
            </a:r>
            <a:r>
              <a:rPr lang="en-US" altLang="en-US" sz="800" dirty="0" err="1">
                <a:solidFill>
                  <a:srgbClr val="231F20"/>
                </a:solidFill>
                <a:ea typeface="Arial Regular" charset="0"/>
                <a:cs typeface="Arial Regular" charset="0"/>
              </a:rPr>
              <a:t>haemoglobin</a:t>
            </a:r>
            <a:r>
              <a:rPr lang="en-US" altLang="en-US" sz="800" dirty="0">
                <a:solidFill>
                  <a:srgbClr val="231F20"/>
                </a:solidFill>
                <a:ea typeface="Arial Regular" charset="0"/>
                <a:cs typeface="Arial Regular" charset="0"/>
              </a:rPr>
              <a:t>; MCV, mean corpuscular volume; TSAT, transferrin saturation</a:t>
            </a:r>
            <a:endParaRPr lang="en-US" altLang="en-US" sz="800" dirty="0">
              <a:ea typeface="Arial Regular" charset="0"/>
              <a:cs typeface="Arial Regular"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2"/>
          <p:cNvSpPr>
            <a:spLocks noGrp="1"/>
          </p:cNvSpPr>
          <p:nvPr>
            <p:ph type="title"/>
          </p:nvPr>
        </p:nvSpPr>
        <p:spPr>
          <a:xfrm>
            <a:off x="4557713" y="122238"/>
            <a:ext cx="4129087" cy="601662"/>
          </a:xfrm>
        </p:spPr>
        <p:txBody>
          <a:bodyPr/>
          <a:lstStyle/>
          <a:p>
            <a:endParaRPr lang="en-US" altLang="en-US">
              <a:ea typeface="ＭＳ Ｐゴシック" charset="-128"/>
            </a:endParaRPr>
          </a:p>
        </p:txBody>
      </p:sp>
      <p:sp>
        <p:nvSpPr>
          <p:cNvPr id="16386" name="object 2"/>
          <p:cNvSpPr txBox="1">
            <a:spLocks noChangeArrowheads="1"/>
          </p:cNvSpPr>
          <p:nvPr/>
        </p:nvSpPr>
        <p:spPr bwMode="auto">
          <a:xfrm>
            <a:off x="976313" y="1255713"/>
            <a:ext cx="4656137"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900" b="1">
                <a:solidFill>
                  <a:srgbClr val="231F20"/>
                </a:solidFill>
              </a:rPr>
              <a:t>Table H.1 Age-specific differential diagnoses in children with iron deficiency</a:t>
            </a:r>
            <a:endParaRPr lang="en-US" altLang="en-US" sz="900" b="1"/>
          </a:p>
        </p:txBody>
      </p:sp>
      <p:graphicFrame>
        <p:nvGraphicFramePr>
          <p:cNvPr id="5" name="object 3"/>
          <p:cNvGraphicFramePr>
            <a:graphicFrameLocks noGrp="1"/>
          </p:cNvGraphicFramePr>
          <p:nvPr>
            <p:extLst>
              <p:ext uri="{D42A27DB-BD31-4B8C-83A1-F6EECF244321}">
                <p14:modId xmlns:p14="http://schemas.microsoft.com/office/powerpoint/2010/main" val="525927112"/>
              </p:ext>
            </p:extLst>
          </p:nvPr>
        </p:nvGraphicFramePr>
        <p:xfrm>
          <a:off x="976313" y="1512888"/>
          <a:ext cx="7308850" cy="3960812"/>
        </p:xfrm>
        <a:graphic>
          <a:graphicData uri="http://schemas.openxmlformats.org/drawingml/2006/table">
            <a:tbl>
              <a:tblPr/>
              <a:tblGrid>
                <a:gridCol w="2435225"/>
                <a:gridCol w="2436812"/>
                <a:gridCol w="2436813"/>
              </a:tblGrid>
              <a:tr h="220596">
                <a:tc>
                  <a:txBody>
                    <a:bodyPr/>
                    <a:lstStyle>
                      <a:lvl1pPr marL="69850">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69850" marR="0" lvl="0" indent="0" algn="l" defTabSz="457200" rtl="0" eaLnBrk="1" fontAlgn="base" latinLnBrk="0" hangingPunct="1">
                        <a:lnSpc>
                          <a:spcPct val="100000"/>
                        </a:lnSpc>
                        <a:spcBef>
                          <a:spcPts val="35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Calibri" charset="0"/>
                          <a:ea typeface="ＭＳ Ｐゴシック" charset="-128"/>
                        </a:rPr>
                        <a:t>INFANTS</a:t>
                      </a:r>
                      <a:endParaRPr kumimoji="0" lang="en-US" altLang="en-US" sz="1200" b="1" i="0" u="none" strike="noStrike" cap="none" normalizeH="0" baseline="0" dirty="0">
                        <a:ln>
                          <a:noFill/>
                        </a:ln>
                        <a:solidFill>
                          <a:schemeClr val="tx1"/>
                        </a:solidFill>
                        <a:effectLst/>
                        <a:latin typeface="Calibri" charset="0"/>
                        <a:ea typeface="ＭＳ Ｐゴシック" charset="-128"/>
                      </a:endParaRPr>
                    </a:p>
                  </a:txBody>
                  <a:tcPr marL="0" marR="0" marT="0" marB="0" anchor="ctr" horzOverflow="overflow">
                    <a:lnL w="3175" cap="flat" cmpd="sng" algn="ctr">
                      <a:solidFill>
                        <a:srgbClr val="002D5B"/>
                      </a:solidFill>
                      <a:prstDash val="solid"/>
                      <a:round/>
                      <a:headEnd type="none" w="med" len="med"/>
                      <a:tailEnd type="none" w="med" len="med"/>
                    </a:lnL>
                    <a:lnR w="3175" cap="flat" cmpd="sng" algn="ctr">
                      <a:solidFill>
                        <a:srgbClr val="002D5B"/>
                      </a:solidFill>
                      <a:prstDash val="solid"/>
                      <a:round/>
                      <a:headEnd type="none" w="med" len="med"/>
                      <a:tailEnd type="none" w="med" len="med"/>
                    </a:lnR>
                    <a:lnT w="3175" cap="flat" cmpd="sng" algn="ctr">
                      <a:solidFill>
                        <a:srgbClr val="002D5B"/>
                      </a:solidFill>
                      <a:prstDash val="solid"/>
                      <a:round/>
                      <a:headEnd type="none" w="med" len="med"/>
                      <a:tailEnd type="none" w="med" len="med"/>
                    </a:lnT>
                    <a:lnB w="3175" cap="flat" cmpd="sng" algn="ctr">
                      <a:solidFill>
                        <a:srgbClr val="002D5B"/>
                      </a:solidFill>
                      <a:prstDash val="solid"/>
                      <a:round/>
                      <a:headEnd type="none" w="med" len="med"/>
                      <a:tailEnd type="none" w="med" len="med"/>
                    </a:lnB>
                    <a:lnTlToBr>
                      <a:noFill/>
                    </a:lnTlToBr>
                    <a:lnBlToTr>
                      <a:noFill/>
                    </a:lnBlToTr>
                    <a:solidFill>
                      <a:srgbClr val="51658D"/>
                    </a:solidFill>
                  </a:tcPr>
                </a:tc>
                <a:tc>
                  <a:txBody>
                    <a:bodyPr/>
                    <a:lstStyle>
                      <a:lvl1pPr marL="69850">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69850" marR="0" lvl="0" indent="0" algn="l" defTabSz="457200" rtl="0" eaLnBrk="1" fontAlgn="base" latinLnBrk="0" hangingPunct="1">
                        <a:lnSpc>
                          <a:spcPct val="100000"/>
                        </a:lnSpc>
                        <a:spcBef>
                          <a:spcPts val="350"/>
                        </a:spcBef>
                        <a:spcAft>
                          <a:spcPct val="0"/>
                        </a:spcAft>
                        <a:buClrTx/>
                        <a:buSzTx/>
                        <a:buFontTx/>
                        <a:buNone/>
                        <a:tabLst/>
                      </a:pPr>
                      <a:r>
                        <a:rPr kumimoji="0" lang="en-US" altLang="en-US" sz="1200" b="1" i="0" u="none" strike="noStrike" cap="none" normalizeH="0" baseline="0">
                          <a:ln>
                            <a:noFill/>
                          </a:ln>
                          <a:solidFill>
                            <a:srgbClr val="FFFFFF"/>
                          </a:solidFill>
                          <a:effectLst/>
                          <a:latin typeface="Calibri" charset="0"/>
                          <a:ea typeface="ＭＳ Ｐゴシック" charset="-128"/>
                        </a:rPr>
                        <a:t>CHILDREN</a:t>
                      </a:r>
                      <a:endParaRPr kumimoji="0" lang="en-US" altLang="en-US" sz="1200" b="1" i="0" u="none" strike="noStrike" cap="none" normalizeH="0" baseline="0">
                        <a:ln>
                          <a:noFill/>
                        </a:ln>
                        <a:solidFill>
                          <a:schemeClr val="tx1"/>
                        </a:solidFill>
                        <a:effectLst/>
                        <a:latin typeface="Calibri" charset="0"/>
                        <a:ea typeface="ＭＳ Ｐゴシック" charset="-128"/>
                      </a:endParaRPr>
                    </a:p>
                  </a:txBody>
                  <a:tcPr marL="0" marR="0" marT="0" marB="0" anchor="ctr" horzOverflow="overflow">
                    <a:lnL w="3175" cap="flat" cmpd="sng" algn="ctr">
                      <a:solidFill>
                        <a:srgbClr val="002D5B"/>
                      </a:solidFill>
                      <a:prstDash val="solid"/>
                      <a:round/>
                      <a:headEnd type="none" w="med" len="med"/>
                      <a:tailEnd type="none" w="med" len="med"/>
                    </a:lnL>
                    <a:lnR w="3175" cap="flat" cmpd="sng" algn="ctr">
                      <a:solidFill>
                        <a:srgbClr val="002D5B"/>
                      </a:solidFill>
                      <a:prstDash val="solid"/>
                      <a:round/>
                      <a:headEnd type="none" w="med" len="med"/>
                      <a:tailEnd type="none" w="med" len="med"/>
                    </a:lnR>
                    <a:lnT w="3175" cap="flat" cmpd="sng" algn="ctr">
                      <a:solidFill>
                        <a:srgbClr val="002D5B"/>
                      </a:solidFill>
                      <a:prstDash val="solid"/>
                      <a:round/>
                      <a:headEnd type="none" w="med" len="med"/>
                      <a:tailEnd type="none" w="med" len="med"/>
                    </a:lnT>
                    <a:lnB w="3175" cap="flat" cmpd="sng" algn="ctr">
                      <a:solidFill>
                        <a:srgbClr val="002D5B"/>
                      </a:solidFill>
                      <a:prstDash val="solid"/>
                      <a:round/>
                      <a:headEnd type="none" w="med" len="med"/>
                      <a:tailEnd type="none" w="med" len="med"/>
                    </a:lnB>
                    <a:lnTlToBr>
                      <a:noFill/>
                    </a:lnTlToBr>
                    <a:lnBlToTr>
                      <a:noFill/>
                    </a:lnBlToTr>
                    <a:solidFill>
                      <a:srgbClr val="51658D"/>
                    </a:solidFill>
                  </a:tcPr>
                </a:tc>
                <a:tc>
                  <a:txBody>
                    <a:bodyPr/>
                    <a:lstStyle>
                      <a:lvl1pPr marL="69850">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69850" marR="0" lvl="0" indent="0" algn="l" defTabSz="457200" rtl="0" eaLnBrk="1" fontAlgn="base" latinLnBrk="0" hangingPunct="1">
                        <a:lnSpc>
                          <a:spcPct val="100000"/>
                        </a:lnSpc>
                        <a:spcBef>
                          <a:spcPts val="350"/>
                        </a:spcBef>
                        <a:spcAft>
                          <a:spcPct val="0"/>
                        </a:spcAft>
                        <a:buClrTx/>
                        <a:buSzTx/>
                        <a:buFontTx/>
                        <a:buNone/>
                        <a:tabLst/>
                      </a:pPr>
                      <a:r>
                        <a:rPr kumimoji="0" lang="en-US" altLang="en-US" sz="1200" b="1" i="0" u="none" strike="noStrike" cap="none" normalizeH="0" baseline="0">
                          <a:ln>
                            <a:noFill/>
                          </a:ln>
                          <a:solidFill>
                            <a:srgbClr val="FFFFFF"/>
                          </a:solidFill>
                          <a:effectLst/>
                          <a:latin typeface="Calibri" charset="0"/>
                          <a:ea typeface="ＭＳ Ｐゴシック" charset="-128"/>
                        </a:rPr>
                        <a:t>ADOLESCENT</a:t>
                      </a:r>
                      <a:endParaRPr kumimoji="0" lang="en-US" altLang="en-US" sz="1200" b="1" i="0" u="none" strike="noStrike" cap="none" normalizeH="0" baseline="0">
                        <a:ln>
                          <a:noFill/>
                        </a:ln>
                        <a:solidFill>
                          <a:schemeClr val="tx1"/>
                        </a:solidFill>
                        <a:effectLst/>
                        <a:latin typeface="Calibri" charset="0"/>
                        <a:ea typeface="ＭＳ Ｐゴシック" charset="-128"/>
                      </a:endParaRPr>
                    </a:p>
                  </a:txBody>
                  <a:tcPr marL="0" marR="0" marT="0" marB="0" anchor="ctr" horzOverflow="overflow">
                    <a:lnL w="3175" cap="flat" cmpd="sng" algn="ctr">
                      <a:solidFill>
                        <a:srgbClr val="002D5B"/>
                      </a:solidFill>
                      <a:prstDash val="solid"/>
                      <a:round/>
                      <a:headEnd type="none" w="med" len="med"/>
                      <a:tailEnd type="none" w="med" len="med"/>
                    </a:lnL>
                    <a:lnR w="3175" cap="flat" cmpd="sng" algn="ctr">
                      <a:solidFill>
                        <a:srgbClr val="002D5B"/>
                      </a:solidFill>
                      <a:prstDash val="solid"/>
                      <a:round/>
                      <a:headEnd type="none" w="med" len="med"/>
                      <a:tailEnd type="none" w="med" len="med"/>
                    </a:lnR>
                    <a:lnT w="3175" cap="flat" cmpd="sng" algn="ctr">
                      <a:solidFill>
                        <a:srgbClr val="002D5B"/>
                      </a:solidFill>
                      <a:prstDash val="solid"/>
                      <a:round/>
                      <a:headEnd type="none" w="med" len="med"/>
                      <a:tailEnd type="none" w="med" len="med"/>
                    </a:lnT>
                    <a:lnB w="3175" cap="flat" cmpd="sng" algn="ctr">
                      <a:solidFill>
                        <a:srgbClr val="002D5B"/>
                      </a:solidFill>
                      <a:prstDash val="solid"/>
                      <a:round/>
                      <a:headEnd type="none" w="med" len="med"/>
                      <a:tailEnd type="none" w="med" len="med"/>
                    </a:lnB>
                    <a:lnTlToBr>
                      <a:noFill/>
                    </a:lnTlToBr>
                    <a:lnBlToTr>
                      <a:noFill/>
                    </a:lnBlToTr>
                    <a:solidFill>
                      <a:srgbClr val="51658D"/>
                    </a:solidFill>
                  </a:tcPr>
                </a:tc>
              </a:tr>
              <a:tr h="882063">
                <a:tc>
                  <a:txBody>
                    <a:bodyPr/>
                    <a:lstStyle>
                      <a:lvl1pPr marL="69850">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69850" marR="0" lvl="0" indent="0" algn="l" defTabSz="457200" rtl="0" eaLnBrk="1" fontAlgn="base" latinLnBrk="0" hangingPunct="1">
                        <a:lnSpc>
                          <a:spcPct val="100000"/>
                        </a:lnSpc>
                        <a:spcBef>
                          <a:spcPts val="200"/>
                        </a:spcBef>
                        <a:spcAft>
                          <a:spcPts val="400"/>
                        </a:spcAft>
                        <a:buClrTx/>
                        <a:buSzTx/>
                        <a:buFontTx/>
                        <a:buNone/>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Inadequate dietary iron</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p>
                      <a:pPr marL="241300" marR="0" lvl="0" indent="-171450" algn="l" defTabSz="457200" rtl="0" eaLnBrk="1" fontAlgn="base" latinLnBrk="0" hangingPunct="1">
                        <a:lnSpc>
                          <a:spcPct val="104000"/>
                        </a:lnSpc>
                        <a:spcBef>
                          <a:spcPts val="200"/>
                        </a:spcBef>
                        <a:spcAft>
                          <a:spcPts val="0"/>
                        </a:spcAft>
                        <a:buClrTx/>
                        <a:buSzTx/>
                        <a:buFont typeface="Arial" charset="0"/>
                        <a:buChar char="•"/>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Late introduction of iron-rich solids</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p>
                      <a:pPr marL="241300" marR="0" lvl="0" indent="-171450" algn="l" defTabSz="457200" rtl="0" eaLnBrk="1" fontAlgn="base" latinLnBrk="0" hangingPunct="1">
                        <a:lnSpc>
                          <a:spcPct val="100000"/>
                        </a:lnSpc>
                        <a:spcBef>
                          <a:spcPts val="200"/>
                        </a:spcBef>
                        <a:spcAft>
                          <a:spcPts val="0"/>
                        </a:spcAft>
                        <a:buClrTx/>
                        <a:buSzTx/>
                        <a:buFont typeface="Arial" charset="0"/>
                        <a:buChar char="•"/>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Early </a:t>
                      </a:r>
                      <a:r>
                        <a:rPr kumimoji="0" lang="en-US" altLang="en-US" sz="800" b="0" i="0" u="none" strike="noStrike" cap="none" normalizeH="0" baseline="0" dirty="0" smtClean="0">
                          <a:ln>
                            <a:noFill/>
                          </a:ln>
                          <a:solidFill>
                            <a:srgbClr val="231F20"/>
                          </a:solidFill>
                          <a:effectLst/>
                          <a:latin typeface="Calibri" charset="0"/>
                          <a:ea typeface="Arial Regular" charset="0"/>
                          <a:cs typeface="Arial Regular" charset="0"/>
                        </a:rPr>
                        <a:t>introduction (i.e</a:t>
                      </a: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 &lt;12 months) </a:t>
                      </a:r>
                      <a:r>
                        <a:rPr kumimoji="0" lang="en-US" altLang="en-US" sz="800" b="0" i="0" u="none" strike="noStrike" cap="none" normalizeH="0" baseline="0" dirty="0" smtClean="0">
                          <a:ln>
                            <a:noFill/>
                          </a:ln>
                          <a:solidFill>
                            <a:srgbClr val="231F20"/>
                          </a:solidFill>
                          <a:effectLst/>
                          <a:latin typeface="Calibri" charset="0"/>
                          <a:ea typeface="Arial Regular" charset="0"/>
                          <a:cs typeface="Arial Regular" charset="0"/>
                        </a:rPr>
                        <a:t/>
                      </a:r>
                      <a:br>
                        <a:rPr kumimoji="0" lang="en-US" altLang="en-US" sz="800" b="0" i="0" u="none" strike="noStrike" cap="none" normalizeH="0" baseline="0" dirty="0" smtClean="0">
                          <a:ln>
                            <a:noFill/>
                          </a:ln>
                          <a:solidFill>
                            <a:srgbClr val="231F20"/>
                          </a:solidFill>
                          <a:effectLst/>
                          <a:latin typeface="Calibri" charset="0"/>
                          <a:ea typeface="Arial Regular" charset="0"/>
                          <a:cs typeface="Arial Regular" charset="0"/>
                        </a:rPr>
                      </a:br>
                      <a:r>
                        <a:rPr kumimoji="0" lang="en-US" altLang="en-US" sz="800" b="0" i="0" u="none" strike="noStrike" cap="none" normalizeH="0" baseline="0" dirty="0" smtClean="0">
                          <a:ln>
                            <a:noFill/>
                          </a:ln>
                          <a:solidFill>
                            <a:srgbClr val="231F20"/>
                          </a:solidFill>
                          <a:effectLst/>
                          <a:latin typeface="Calibri" charset="0"/>
                          <a:ea typeface="Arial Regular" charset="0"/>
                          <a:cs typeface="Arial Regular" charset="0"/>
                        </a:rPr>
                        <a:t>of </a:t>
                      </a: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cow’s milk</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p>
                      <a:pPr marL="241300" marR="0" lvl="0" indent="-171450" algn="l" defTabSz="457200" rtl="0" eaLnBrk="1" fontAlgn="base" latinLnBrk="0" hangingPunct="1">
                        <a:lnSpc>
                          <a:spcPct val="100000"/>
                        </a:lnSpc>
                        <a:spcBef>
                          <a:spcPts val="200"/>
                        </a:spcBef>
                        <a:spcAft>
                          <a:spcPts val="200"/>
                        </a:spcAft>
                        <a:buClrTx/>
                        <a:buSzTx/>
                        <a:buFont typeface="Arial" charset="0"/>
                        <a:buChar char="•"/>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Vegetarian or vegan diet</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txBody>
                  <a:tcPr marL="36000" marR="36000" marT="35989" marB="35989" horzOverflow="overflow">
                    <a:lnL w="3175" cap="flat" cmpd="sng" algn="ctr">
                      <a:solidFill>
                        <a:srgbClr val="002D5B"/>
                      </a:solidFill>
                      <a:prstDash val="solid"/>
                      <a:round/>
                      <a:headEnd type="none" w="med" len="med"/>
                      <a:tailEnd type="none" w="med" len="med"/>
                    </a:lnL>
                    <a:lnR w="3175" cap="flat" cmpd="sng" algn="ctr">
                      <a:solidFill>
                        <a:srgbClr val="002D5B"/>
                      </a:solidFill>
                      <a:prstDash val="solid"/>
                      <a:round/>
                      <a:headEnd type="none" w="med" len="med"/>
                      <a:tailEnd type="none" w="med" len="med"/>
                    </a:lnR>
                    <a:lnT w="3175" cap="flat" cmpd="sng" algn="ctr">
                      <a:solidFill>
                        <a:srgbClr val="002D5B"/>
                      </a:solidFill>
                      <a:prstDash val="solid"/>
                      <a:round/>
                      <a:headEnd type="none" w="med" len="med"/>
                      <a:tailEnd type="none" w="med" len="med"/>
                    </a:lnT>
                    <a:lnB w="3175" cap="flat" cmpd="sng" algn="ctr">
                      <a:solidFill>
                        <a:srgbClr val="002D5B"/>
                      </a:solidFill>
                      <a:prstDash val="solid"/>
                      <a:round/>
                      <a:headEnd type="none" w="med" len="med"/>
                      <a:tailEnd type="none" w="med" len="med"/>
                    </a:lnB>
                    <a:lnTlToBr>
                      <a:noFill/>
                    </a:lnTlToBr>
                    <a:lnBlToTr>
                      <a:noFill/>
                    </a:lnBlToTr>
                    <a:solidFill>
                      <a:srgbClr val="CAD5E4"/>
                    </a:solidFill>
                  </a:tcPr>
                </a:tc>
                <a:tc>
                  <a:txBody>
                    <a:bodyPr/>
                    <a:lstStyle>
                      <a:lvl1pPr marL="69850">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69850" marR="0" lvl="0" indent="0" algn="l" defTabSz="457200" rtl="0" eaLnBrk="1" fontAlgn="base" latinLnBrk="0" hangingPunct="1">
                        <a:lnSpc>
                          <a:spcPct val="100000"/>
                        </a:lnSpc>
                        <a:spcBef>
                          <a:spcPts val="200"/>
                        </a:spcBef>
                        <a:spcAft>
                          <a:spcPts val="400"/>
                        </a:spcAft>
                        <a:buClrTx/>
                        <a:buSzTx/>
                        <a:buFontTx/>
                        <a:buNone/>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Inadequate dietary iron</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p>
                      <a:pPr marL="241300" marR="0" lvl="0" indent="-171450" algn="l" defTabSz="457200" rtl="0" eaLnBrk="1" fontAlgn="base" latinLnBrk="0" hangingPunct="1">
                        <a:lnSpc>
                          <a:spcPct val="100000"/>
                        </a:lnSpc>
                        <a:spcBef>
                          <a:spcPts val="200"/>
                        </a:spcBef>
                        <a:spcAft>
                          <a:spcPts val="200"/>
                        </a:spcAft>
                        <a:buClrTx/>
                        <a:buSzTx/>
                        <a:buFont typeface="Arial" charset="0"/>
                        <a:buChar char="•"/>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Vegetarian or vegan diet</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txBody>
                  <a:tcPr marL="36000" marR="36000" marT="35989" marB="35989" horzOverflow="overflow">
                    <a:lnL w="3175" cap="flat" cmpd="sng" algn="ctr">
                      <a:solidFill>
                        <a:srgbClr val="002D5B"/>
                      </a:solidFill>
                      <a:prstDash val="solid"/>
                      <a:round/>
                      <a:headEnd type="none" w="med" len="med"/>
                      <a:tailEnd type="none" w="med" len="med"/>
                    </a:lnL>
                    <a:lnR w="3175" cap="flat" cmpd="sng" algn="ctr">
                      <a:solidFill>
                        <a:srgbClr val="002D5B"/>
                      </a:solidFill>
                      <a:prstDash val="solid"/>
                      <a:round/>
                      <a:headEnd type="none" w="med" len="med"/>
                      <a:tailEnd type="none" w="med" len="med"/>
                    </a:lnR>
                    <a:lnT w="3175" cap="flat" cmpd="sng" algn="ctr">
                      <a:solidFill>
                        <a:srgbClr val="002D5B"/>
                      </a:solidFill>
                      <a:prstDash val="solid"/>
                      <a:round/>
                      <a:headEnd type="none" w="med" len="med"/>
                      <a:tailEnd type="none" w="med" len="med"/>
                    </a:lnT>
                    <a:lnB w="3175" cap="flat" cmpd="sng" algn="ctr">
                      <a:solidFill>
                        <a:srgbClr val="002D5B"/>
                      </a:solidFill>
                      <a:prstDash val="solid"/>
                      <a:round/>
                      <a:headEnd type="none" w="med" len="med"/>
                      <a:tailEnd type="none" w="med" len="med"/>
                    </a:lnB>
                    <a:lnTlToBr>
                      <a:noFill/>
                    </a:lnTlToBr>
                    <a:lnBlToTr>
                      <a:noFill/>
                    </a:lnBlToTr>
                    <a:solidFill>
                      <a:srgbClr val="CAD5E4"/>
                    </a:solidFill>
                  </a:tcPr>
                </a:tc>
                <a:tc>
                  <a:txBody>
                    <a:bodyPr/>
                    <a:lstStyle>
                      <a:lvl1pPr marL="69850">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69850" marR="0" lvl="0" indent="0" algn="l" defTabSz="457200" rtl="0" eaLnBrk="1" fontAlgn="base" latinLnBrk="0" hangingPunct="1">
                        <a:lnSpc>
                          <a:spcPct val="100000"/>
                        </a:lnSpc>
                        <a:spcBef>
                          <a:spcPts val="200"/>
                        </a:spcBef>
                        <a:spcAft>
                          <a:spcPts val="400"/>
                        </a:spcAft>
                        <a:buClrTx/>
                        <a:buSzTx/>
                        <a:buFontTx/>
                        <a:buNone/>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Inadequate dietary iron</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p>
                      <a:pPr marL="241300" marR="0" lvl="0" indent="-171450" algn="l" defTabSz="457200" rtl="0" eaLnBrk="1" fontAlgn="base" latinLnBrk="0" hangingPunct="1">
                        <a:lnSpc>
                          <a:spcPct val="100000"/>
                        </a:lnSpc>
                        <a:spcBef>
                          <a:spcPts val="200"/>
                        </a:spcBef>
                        <a:spcAft>
                          <a:spcPts val="200"/>
                        </a:spcAft>
                        <a:buClrTx/>
                        <a:buSzTx/>
                        <a:buFont typeface="Arial" charset="0"/>
                        <a:buChar char="•"/>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Vegetarian or vegan diet</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txBody>
                  <a:tcPr marL="36000" marR="36000" marT="35989" marB="35989" horzOverflow="overflow">
                    <a:lnL w="3175" cap="flat" cmpd="sng" algn="ctr">
                      <a:solidFill>
                        <a:srgbClr val="002D5B"/>
                      </a:solidFill>
                      <a:prstDash val="solid"/>
                      <a:round/>
                      <a:headEnd type="none" w="med" len="med"/>
                      <a:tailEnd type="none" w="med" len="med"/>
                    </a:lnL>
                    <a:lnR w="3175" cap="flat" cmpd="sng" algn="ctr">
                      <a:solidFill>
                        <a:srgbClr val="002D5B"/>
                      </a:solidFill>
                      <a:prstDash val="solid"/>
                      <a:round/>
                      <a:headEnd type="none" w="med" len="med"/>
                      <a:tailEnd type="none" w="med" len="med"/>
                    </a:lnR>
                    <a:lnT w="3175" cap="flat" cmpd="sng" algn="ctr">
                      <a:solidFill>
                        <a:srgbClr val="002D5B"/>
                      </a:solidFill>
                      <a:prstDash val="solid"/>
                      <a:round/>
                      <a:headEnd type="none" w="med" len="med"/>
                      <a:tailEnd type="none" w="med" len="med"/>
                    </a:lnT>
                    <a:lnB w="3175" cap="flat" cmpd="sng" algn="ctr">
                      <a:solidFill>
                        <a:srgbClr val="002D5B"/>
                      </a:solidFill>
                      <a:prstDash val="solid"/>
                      <a:round/>
                      <a:headEnd type="none" w="med" len="med"/>
                      <a:tailEnd type="none" w="med" len="med"/>
                    </a:lnB>
                    <a:lnTlToBr>
                      <a:noFill/>
                    </a:lnTlToBr>
                    <a:lnBlToTr>
                      <a:noFill/>
                    </a:lnBlToTr>
                    <a:solidFill>
                      <a:srgbClr val="CAD5E4"/>
                    </a:solidFill>
                  </a:tcPr>
                </a:tc>
              </a:tr>
              <a:tr h="707809">
                <a:tc>
                  <a:txBody>
                    <a:bodyPr/>
                    <a:lstStyle>
                      <a:lvl1pPr marL="69850">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69850" marR="0" lvl="0" indent="0" algn="l" defTabSz="457200" rtl="0" eaLnBrk="1" fontAlgn="base" latinLnBrk="0" hangingPunct="1">
                        <a:lnSpc>
                          <a:spcPct val="100000"/>
                        </a:lnSpc>
                        <a:spcBef>
                          <a:spcPts val="200"/>
                        </a:spcBef>
                        <a:spcAft>
                          <a:spcPts val="400"/>
                        </a:spcAft>
                        <a:buClrTx/>
                        <a:buSzTx/>
                        <a:buFontTx/>
                        <a:buNone/>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Increased iron requirements</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p>
                      <a:pPr marL="241300" marR="0" lvl="0" indent="-171450" algn="l" defTabSz="457200" rtl="0" eaLnBrk="1" fontAlgn="base" latinLnBrk="0" hangingPunct="1">
                        <a:lnSpc>
                          <a:spcPct val="104000"/>
                        </a:lnSpc>
                        <a:spcBef>
                          <a:spcPts val="200"/>
                        </a:spcBef>
                        <a:spcAft>
                          <a:spcPts val="0"/>
                        </a:spcAft>
                        <a:buClrTx/>
                        <a:buSzTx/>
                        <a:buFont typeface="Arial" charset="0"/>
                        <a:buChar char="•"/>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Catch-up growth if premature or low birth </a:t>
                      </a:r>
                      <a:r>
                        <a:rPr kumimoji="0" lang="en-US" altLang="en-US" sz="800" b="0" i="0" u="none" strike="noStrike" cap="none" normalizeH="0" baseline="0" dirty="0" err="1">
                          <a:ln>
                            <a:noFill/>
                          </a:ln>
                          <a:solidFill>
                            <a:srgbClr val="231F20"/>
                          </a:solidFill>
                          <a:effectLst/>
                          <a:latin typeface="Calibri" charset="0"/>
                          <a:ea typeface="Arial Regular" charset="0"/>
                          <a:cs typeface="Arial Regular" charset="0"/>
                        </a:rPr>
                        <a:t>weight</a:t>
                      </a:r>
                      <a:r>
                        <a:rPr kumimoji="0" lang="en-US" altLang="en-US" sz="800" b="0" i="0" u="none" strike="noStrike" cap="none" normalizeH="0" baseline="31000" dirty="0" err="1">
                          <a:ln>
                            <a:noFill/>
                          </a:ln>
                          <a:solidFill>
                            <a:srgbClr val="231F20"/>
                          </a:solidFill>
                          <a:effectLst/>
                          <a:latin typeface="Calibri" charset="0"/>
                          <a:ea typeface="Arial Regular" charset="0"/>
                          <a:cs typeface="Arial Regular" charset="0"/>
                        </a:rPr>
                        <a:t>a</a:t>
                      </a:r>
                      <a:endParaRPr kumimoji="0" lang="en-US" altLang="en-US" sz="800" b="0" i="0" u="none" strike="noStrike" cap="none" normalizeH="0" baseline="31000" dirty="0">
                        <a:ln>
                          <a:noFill/>
                        </a:ln>
                        <a:solidFill>
                          <a:schemeClr val="tx1"/>
                        </a:solidFill>
                        <a:effectLst/>
                        <a:latin typeface="Calibri" charset="0"/>
                        <a:ea typeface="Arial Regular" charset="0"/>
                        <a:cs typeface="Arial Regular" charset="0"/>
                      </a:endParaRPr>
                    </a:p>
                    <a:p>
                      <a:pPr marL="241300" marR="0" lvl="0" indent="-171450" algn="l" defTabSz="457200" rtl="0" eaLnBrk="1" fontAlgn="base" latinLnBrk="0" hangingPunct="1">
                        <a:lnSpc>
                          <a:spcPct val="100000"/>
                        </a:lnSpc>
                        <a:spcBef>
                          <a:spcPts val="200"/>
                        </a:spcBef>
                        <a:spcAft>
                          <a:spcPts val="200"/>
                        </a:spcAft>
                        <a:buClrTx/>
                        <a:buSzTx/>
                        <a:buFont typeface="Arial" charset="0"/>
                        <a:buChar char="•"/>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Rapid growth period</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txBody>
                  <a:tcPr marL="36000" marR="36000" marT="35989" marB="35989" horzOverflow="overflow">
                    <a:lnL w="3175" cap="flat" cmpd="sng" algn="ctr">
                      <a:solidFill>
                        <a:srgbClr val="002D5B"/>
                      </a:solidFill>
                      <a:prstDash val="solid"/>
                      <a:round/>
                      <a:headEnd type="none" w="med" len="med"/>
                      <a:tailEnd type="none" w="med" len="med"/>
                    </a:lnL>
                    <a:lnR w="3175" cap="flat" cmpd="sng" algn="ctr">
                      <a:solidFill>
                        <a:srgbClr val="002D5B"/>
                      </a:solidFill>
                      <a:prstDash val="solid"/>
                      <a:round/>
                      <a:headEnd type="none" w="med" len="med"/>
                      <a:tailEnd type="none" w="med" len="med"/>
                    </a:lnR>
                    <a:lnT w="3175" cap="flat" cmpd="sng" algn="ctr">
                      <a:solidFill>
                        <a:srgbClr val="002D5B"/>
                      </a:solidFill>
                      <a:prstDash val="solid"/>
                      <a:round/>
                      <a:headEnd type="none" w="med" len="med"/>
                      <a:tailEnd type="none" w="med" len="med"/>
                    </a:lnT>
                    <a:lnB w="3175" cap="flat" cmpd="sng" algn="ctr">
                      <a:solidFill>
                        <a:srgbClr val="002D5B"/>
                      </a:solidFill>
                      <a:prstDash val="solid"/>
                      <a:round/>
                      <a:headEnd type="none" w="med" len="med"/>
                      <a:tailEnd type="none" w="med" len="med"/>
                    </a:lnB>
                    <a:lnTlToBr>
                      <a:noFill/>
                    </a:lnTlToBr>
                    <a:lnBlToTr>
                      <a:noFill/>
                    </a:lnBlToTr>
                    <a:solidFill>
                      <a:srgbClr val="E9EDF3"/>
                    </a:solidFill>
                  </a:tcPr>
                </a:tc>
                <a:tc>
                  <a:txBody>
                    <a:bodyPr/>
                    <a:lstStyle>
                      <a:lvl1pPr marL="69850">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69850" marR="0" lvl="0" indent="0" algn="l" defTabSz="457200" rtl="0" eaLnBrk="1" fontAlgn="base" latinLnBrk="0" hangingPunct="1">
                        <a:lnSpc>
                          <a:spcPct val="100000"/>
                        </a:lnSpc>
                        <a:spcBef>
                          <a:spcPts val="200"/>
                        </a:spcBef>
                        <a:spcAft>
                          <a:spcPts val="400"/>
                        </a:spcAft>
                        <a:buClrTx/>
                        <a:buSzTx/>
                        <a:buFontTx/>
                        <a:buNone/>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Increased iron requirements</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p>
                      <a:pPr marL="241300" marR="0" lvl="0" indent="-171450" algn="l" defTabSz="457200" rtl="0" eaLnBrk="1" fontAlgn="base" latinLnBrk="0" hangingPunct="1">
                        <a:lnSpc>
                          <a:spcPct val="100000"/>
                        </a:lnSpc>
                        <a:spcBef>
                          <a:spcPts val="200"/>
                        </a:spcBef>
                        <a:spcAft>
                          <a:spcPts val="200"/>
                        </a:spcAft>
                        <a:buClrTx/>
                        <a:buSzTx/>
                        <a:buFont typeface="Arial" charset="0"/>
                        <a:buChar char="•"/>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Rapid growth period</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txBody>
                  <a:tcPr marL="36000" marR="36000" marT="35989" marB="35989" horzOverflow="overflow">
                    <a:lnL w="3175" cap="flat" cmpd="sng" algn="ctr">
                      <a:solidFill>
                        <a:srgbClr val="002D5B"/>
                      </a:solidFill>
                      <a:prstDash val="solid"/>
                      <a:round/>
                      <a:headEnd type="none" w="med" len="med"/>
                      <a:tailEnd type="none" w="med" len="med"/>
                    </a:lnL>
                    <a:lnR w="3175" cap="flat" cmpd="sng" algn="ctr">
                      <a:solidFill>
                        <a:srgbClr val="002D5B"/>
                      </a:solidFill>
                      <a:prstDash val="solid"/>
                      <a:round/>
                      <a:headEnd type="none" w="med" len="med"/>
                      <a:tailEnd type="none" w="med" len="med"/>
                    </a:lnR>
                    <a:lnT w="3175" cap="flat" cmpd="sng" algn="ctr">
                      <a:solidFill>
                        <a:srgbClr val="002D5B"/>
                      </a:solidFill>
                      <a:prstDash val="solid"/>
                      <a:round/>
                      <a:headEnd type="none" w="med" len="med"/>
                      <a:tailEnd type="none" w="med" len="med"/>
                    </a:lnT>
                    <a:lnB w="3175" cap="flat" cmpd="sng" algn="ctr">
                      <a:solidFill>
                        <a:srgbClr val="002D5B"/>
                      </a:solidFill>
                      <a:prstDash val="solid"/>
                      <a:round/>
                      <a:headEnd type="none" w="med" len="med"/>
                      <a:tailEnd type="none" w="med" len="med"/>
                    </a:lnB>
                    <a:lnTlToBr>
                      <a:noFill/>
                    </a:lnTlToBr>
                    <a:lnBlToTr>
                      <a:noFill/>
                    </a:lnBlToTr>
                    <a:solidFill>
                      <a:srgbClr val="E9EDF3"/>
                    </a:solidFill>
                  </a:tcPr>
                </a:tc>
                <a:tc>
                  <a:txBody>
                    <a:bodyPr/>
                    <a:lstStyle>
                      <a:lvl1pPr marL="69850">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69850" marR="0" lvl="0" indent="0" algn="l" defTabSz="457200" rtl="0" eaLnBrk="1" fontAlgn="base" latinLnBrk="0" hangingPunct="1">
                        <a:lnSpc>
                          <a:spcPct val="100000"/>
                        </a:lnSpc>
                        <a:spcBef>
                          <a:spcPts val="200"/>
                        </a:spcBef>
                        <a:spcAft>
                          <a:spcPts val="400"/>
                        </a:spcAft>
                        <a:buClrTx/>
                        <a:buSzTx/>
                        <a:buFontTx/>
                        <a:buNone/>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Increased iron requirements</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p>
                      <a:pPr marL="241300" marR="0" lvl="0" indent="-171450" algn="l" defTabSz="457200" rtl="0" eaLnBrk="1" fontAlgn="base" latinLnBrk="0" hangingPunct="1">
                        <a:lnSpc>
                          <a:spcPct val="100000"/>
                        </a:lnSpc>
                        <a:spcBef>
                          <a:spcPts val="200"/>
                        </a:spcBef>
                        <a:spcAft>
                          <a:spcPts val="0"/>
                        </a:spcAft>
                        <a:buClrTx/>
                        <a:buSzTx/>
                        <a:buFont typeface="Arial" charset="0"/>
                        <a:buChar char="•"/>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Rapid growth period</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p>
                      <a:pPr marL="241300" marR="0" lvl="0" indent="-171450" algn="l" defTabSz="457200" rtl="0" eaLnBrk="1" fontAlgn="base" latinLnBrk="0" hangingPunct="1">
                        <a:lnSpc>
                          <a:spcPct val="100000"/>
                        </a:lnSpc>
                        <a:spcBef>
                          <a:spcPts val="200"/>
                        </a:spcBef>
                        <a:spcAft>
                          <a:spcPts val="0"/>
                        </a:spcAft>
                        <a:buClrTx/>
                        <a:buSzTx/>
                        <a:buFont typeface="Arial" charset="0"/>
                        <a:buChar char="•"/>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Pregnancy</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p>
                      <a:pPr marL="241300" marR="0" lvl="0" indent="-171450" algn="l" defTabSz="457200" rtl="0" eaLnBrk="1" fontAlgn="base" latinLnBrk="0" hangingPunct="1">
                        <a:lnSpc>
                          <a:spcPct val="100000"/>
                        </a:lnSpc>
                        <a:spcBef>
                          <a:spcPts val="200"/>
                        </a:spcBef>
                        <a:spcAft>
                          <a:spcPts val="200"/>
                        </a:spcAft>
                        <a:buClrTx/>
                        <a:buSzTx/>
                        <a:buFont typeface="Arial" charset="0"/>
                        <a:buChar char="•"/>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Extreme athletes</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txBody>
                  <a:tcPr marL="36000" marR="36000" marT="35989" marB="35989" horzOverflow="overflow">
                    <a:lnL w="3175" cap="flat" cmpd="sng" algn="ctr">
                      <a:solidFill>
                        <a:srgbClr val="002D5B"/>
                      </a:solidFill>
                      <a:prstDash val="solid"/>
                      <a:round/>
                      <a:headEnd type="none" w="med" len="med"/>
                      <a:tailEnd type="none" w="med" len="med"/>
                    </a:lnL>
                    <a:lnR w="3175" cap="flat" cmpd="sng" algn="ctr">
                      <a:solidFill>
                        <a:srgbClr val="002D5B"/>
                      </a:solidFill>
                      <a:prstDash val="solid"/>
                      <a:round/>
                      <a:headEnd type="none" w="med" len="med"/>
                      <a:tailEnd type="none" w="med" len="med"/>
                    </a:lnR>
                    <a:lnT w="3175" cap="flat" cmpd="sng" algn="ctr">
                      <a:solidFill>
                        <a:srgbClr val="002D5B"/>
                      </a:solidFill>
                      <a:prstDash val="solid"/>
                      <a:round/>
                      <a:headEnd type="none" w="med" len="med"/>
                      <a:tailEnd type="none" w="med" len="med"/>
                    </a:lnT>
                    <a:lnB w="3175" cap="flat" cmpd="sng" algn="ctr">
                      <a:solidFill>
                        <a:srgbClr val="002D5B"/>
                      </a:solidFill>
                      <a:prstDash val="solid"/>
                      <a:round/>
                      <a:headEnd type="none" w="med" len="med"/>
                      <a:tailEnd type="none" w="med" len="med"/>
                    </a:lnB>
                    <a:lnTlToBr>
                      <a:noFill/>
                    </a:lnTlToBr>
                    <a:lnBlToTr>
                      <a:noFill/>
                    </a:lnBlToTr>
                    <a:solidFill>
                      <a:srgbClr val="E9EDF3"/>
                    </a:solidFill>
                  </a:tcPr>
                </a:tc>
              </a:tr>
              <a:tr h="1164870">
                <a:tc>
                  <a:txBody>
                    <a:bodyPr/>
                    <a:lstStyle>
                      <a:lvl1pPr marL="69850">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69850" marR="0" lvl="0" indent="0" algn="l" defTabSz="457200" rtl="0" eaLnBrk="1" fontAlgn="base" latinLnBrk="0" hangingPunct="1">
                        <a:lnSpc>
                          <a:spcPct val="100000"/>
                        </a:lnSpc>
                        <a:spcBef>
                          <a:spcPts val="200"/>
                        </a:spcBef>
                        <a:spcAft>
                          <a:spcPts val="400"/>
                        </a:spcAft>
                        <a:buClrTx/>
                        <a:buSzTx/>
                        <a:buFontTx/>
                        <a:buNone/>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Intestinal blood loss</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p>
                      <a:pPr marL="241300" marR="0" lvl="0" indent="-171450" algn="l" defTabSz="457200" rtl="0" eaLnBrk="1" fontAlgn="base" latinLnBrk="0" hangingPunct="1">
                        <a:lnSpc>
                          <a:spcPct val="100000"/>
                        </a:lnSpc>
                        <a:spcBef>
                          <a:spcPts val="200"/>
                        </a:spcBef>
                        <a:spcAft>
                          <a:spcPts val="0"/>
                        </a:spcAft>
                        <a:buClrTx/>
                        <a:buSzTx/>
                        <a:buFont typeface="Arial" charset="0"/>
                        <a:buChar char="•"/>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Cow’s milk protein intolerance</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p>
                      <a:pPr marL="241300" marR="0" lvl="0" indent="-171450" algn="l" defTabSz="457200" rtl="0" eaLnBrk="1" fontAlgn="base" latinLnBrk="0" hangingPunct="1">
                        <a:lnSpc>
                          <a:spcPct val="100000"/>
                        </a:lnSpc>
                        <a:spcBef>
                          <a:spcPts val="200"/>
                        </a:spcBef>
                        <a:spcAft>
                          <a:spcPts val="0"/>
                        </a:spcAft>
                        <a:buClrTx/>
                        <a:buSzTx/>
                        <a:buFont typeface="Arial" charset="0"/>
                        <a:buChar char="•"/>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Meckel’s diverticulum</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p>
                      <a:pPr marL="241300" marR="0" lvl="0" indent="-171450" algn="l" defTabSz="457200" rtl="0" eaLnBrk="1" fontAlgn="base" latinLnBrk="0" hangingPunct="1">
                        <a:lnSpc>
                          <a:spcPct val="100000"/>
                        </a:lnSpc>
                        <a:spcBef>
                          <a:spcPts val="200"/>
                        </a:spcBef>
                        <a:spcAft>
                          <a:spcPts val="0"/>
                        </a:spcAft>
                        <a:buClrTx/>
                        <a:buSzTx/>
                        <a:buFont typeface="Arial" charset="0"/>
                        <a:buChar char="•"/>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Inflammatory bowel disease</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p>
                      <a:pPr marL="241300" marR="0" lvl="0" indent="-171450" algn="l" defTabSz="457200" rtl="0" eaLnBrk="1" fontAlgn="base" latinLnBrk="0" hangingPunct="1">
                        <a:lnSpc>
                          <a:spcPct val="100000"/>
                        </a:lnSpc>
                        <a:spcBef>
                          <a:spcPts val="200"/>
                        </a:spcBef>
                        <a:spcAft>
                          <a:spcPts val="400"/>
                        </a:spcAft>
                        <a:buClrTx/>
                        <a:buSzTx/>
                        <a:buFont typeface="Arial" charset="0"/>
                        <a:buChar char="•"/>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Parasitic infection</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p>
                      <a:pPr marL="69850" marR="0" lvl="0" indent="0" algn="l" defTabSz="457200" rtl="0" eaLnBrk="1" fontAlgn="base" latinLnBrk="0" hangingPunct="1">
                        <a:lnSpc>
                          <a:spcPct val="104000"/>
                        </a:lnSpc>
                        <a:spcBef>
                          <a:spcPts val="200"/>
                        </a:spcBef>
                        <a:spcAft>
                          <a:spcPts val="200"/>
                        </a:spcAft>
                        <a:buClrTx/>
                        <a:buSzTx/>
                        <a:buFontTx/>
                        <a:buNone/>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Other chronic blood loss such as epistaxis, or renal or pulmonary blood loss</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txBody>
                  <a:tcPr marL="36000" marR="36000" marT="35989" marB="35989" horzOverflow="overflow">
                    <a:lnL w="3175" cap="flat" cmpd="sng" algn="ctr">
                      <a:solidFill>
                        <a:srgbClr val="002D5B"/>
                      </a:solidFill>
                      <a:prstDash val="solid"/>
                      <a:round/>
                      <a:headEnd type="none" w="med" len="med"/>
                      <a:tailEnd type="none" w="med" len="med"/>
                    </a:lnL>
                    <a:lnR w="3175" cap="flat" cmpd="sng" algn="ctr">
                      <a:solidFill>
                        <a:srgbClr val="002D5B"/>
                      </a:solidFill>
                      <a:prstDash val="solid"/>
                      <a:round/>
                      <a:headEnd type="none" w="med" len="med"/>
                      <a:tailEnd type="none" w="med" len="med"/>
                    </a:lnR>
                    <a:lnT w="3175" cap="flat" cmpd="sng" algn="ctr">
                      <a:solidFill>
                        <a:srgbClr val="002D5B"/>
                      </a:solidFill>
                      <a:prstDash val="solid"/>
                      <a:round/>
                      <a:headEnd type="none" w="med" len="med"/>
                      <a:tailEnd type="none" w="med" len="med"/>
                    </a:lnT>
                    <a:lnB w="3175" cap="flat" cmpd="sng" algn="ctr">
                      <a:solidFill>
                        <a:srgbClr val="002D5B"/>
                      </a:solidFill>
                      <a:prstDash val="solid"/>
                      <a:round/>
                      <a:headEnd type="none" w="med" len="med"/>
                      <a:tailEnd type="none" w="med" len="med"/>
                    </a:lnB>
                    <a:lnTlToBr>
                      <a:noFill/>
                    </a:lnTlToBr>
                    <a:lnBlToTr>
                      <a:noFill/>
                    </a:lnBlToTr>
                    <a:solidFill>
                      <a:srgbClr val="CAD5E4"/>
                    </a:solidFill>
                  </a:tcPr>
                </a:tc>
                <a:tc>
                  <a:txBody>
                    <a:bodyPr/>
                    <a:lstStyle>
                      <a:lvl1pPr marL="69850">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69850" marR="0" lvl="0" indent="0" algn="l" defTabSz="457200" rtl="0" eaLnBrk="1" fontAlgn="base" latinLnBrk="0" hangingPunct="1">
                        <a:lnSpc>
                          <a:spcPct val="100000"/>
                        </a:lnSpc>
                        <a:spcBef>
                          <a:spcPts val="200"/>
                        </a:spcBef>
                        <a:spcAft>
                          <a:spcPts val="400"/>
                        </a:spcAft>
                        <a:buClrTx/>
                        <a:buSzTx/>
                        <a:buFontTx/>
                        <a:buNone/>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Intestinal blood loss</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p>
                      <a:pPr marL="241300" marR="0" lvl="0" indent="-171450" algn="l" defTabSz="457200" rtl="0" eaLnBrk="1" fontAlgn="base" latinLnBrk="0" hangingPunct="1">
                        <a:lnSpc>
                          <a:spcPct val="100000"/>
                        </a:lnSpc>
                        <a:spcBef>
                          <a:spcPts val="200"/>
                        </a:spcBef>
                        <a:spcAft>
                          <a:spcPts val="0"/>
                        </a:spcAft>
                        <a:buClrTx/>
                        <a:buSzTx/>
                        <a:buFont typeface="Arial" charset="0"/>
                        <a:buChar char="•"/>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Meckel’s diverticulum</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p>
                      <a:pPr marL="241300" marR="0" lvl="0" indent="-171450" algn="l" defTabSz="457200" rtl="0" eaLnBrk="1" fontAlgn="base" latinLnBrk="0" hangingPunct="1">
                        <a:lnSpc>
                          <a:spcPct val="100000"/>
                        </a:lnSpc>
                        <a:spcBef>
                          <a:spcPts val="200"/>
                        </a:spcBef>
                        <a:spcAft>
                          <a:spcPts val="0"/>
                        </a:spcAft>
                        <a:buClrTx/>
                        <a:buSzTx/>
                        <a:buFont typeface="Arial" charset="0"/>
                        <a:buChar char="•"/>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Inflammatory bowel disease</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p>
                      <a:pPr marL="241300" marR="0" lvl="0" indent="-171450" algn="l" defTabSz="457200" rtl="0" eaLnBrk="1" fontAlgn="base" latinLnBrk="0" hangingPunct="1">
                        <a:lnSpc>
                          <a:spcPct val="100000"/>
                        </a:lnSpc>
                        <a:spcBef>
                          <a:spcPts val="200"/>
                        </a:spcBef>
                        <a:spcAft>
                          <a:spcPts val="400"/>
                        </a:spcAft>
                        <a:buClrTx/>
                        <a:buSzTx/>
                        <a:buFont typeface="Arial" charset="0"/>
                        <a:buChar char="•"/>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Parasitic </a:t>
                      </a:r>
                      <a:r>
                        <a:rPr kumimoji="0" lang="en-US" altLang="en-US" sz="800" b="0" i="0" u="none" strike="noStrike" cap="none" normalizeH="0" baseline="0" dirty="0" err="1">
                          <a:ln>
                            <a:noFill/>
                          </a:ln>
                          <a:solidFill>
                            <a:srgbClr val="231F20"/>
                          </a:solidFill>
                          <a:effectLst/>
                          <a:latin typeface="Calibri" charset="0"/>
                          <a:ea typeface="Arial Regular" charset="0"/>
                          <a:cs typeface="Arial Regular" charset="0"/>
                        </a:rPr>
                        <a:t>infection</a:t>
                      </a:r>
                      <a:r>
                        <a:rPr kumimoji="0" lang="en-US" altLang="en-US" sz="800" b="0" i="0" u="none" strike="noStrike" cap="none" normalizeH="0" baseline="31000" dirty="0" err="1">
                          <a:ln>
                            <a:noFill/>
                          </a:ln>
                          <a:solidFill>
                            <a:srgbClr val="231F20"/>
                          </a:solidFill>
                          <a:effectLst/>
                          <a:latin typeface="Calibri" charset="0"/>
                          <a:ea typeface="Arial Regular" charset="0"/>
                          <a:cs typeface="Arial Regular" charset="0"/>
                        </a:rPr>
                        <a:t>b</a:t>
                      </a:r>
                      <a:endParaRPr kumimoji="0" lang="en-US" altLang="en-US" sz="800" b="0" i="0" u="none" strike="noStrike" cap="none" normalizeH="0" baseline="31000" dirty="0">
                        <a:ln>
                          <a:noFill/>
                        </a:ln>
                        <a:solidFill>
                          <a:schemeClr val="tx1"/>
                        </a:solidFill>
                        <a:effectLst/>
                        <a:latin typeface="Calibri" charset="0"/>
                        <a:ea typeface="Arial Regular" charset="0"/>
                        <a:cs typeface="Arial Regular" charset="0"/>
                      </a:endParaRPr>
                    </a:p>
                    <a:p>
                      <a:pPr marL="69850" marR="0" lvl="0" indent="0" algn="l" defTabSz="457200" rtl="0" eaLnBrk="1" fontAlgn="base" latinLnBrk="0" hangingPunct="1">
                        <a:lnSpc>
                          <a:spcPct val="104000"/>
                        </a:lnSpc>
                        <a:spcBef>
                          <a:spcPts val="200"/>
                        </a:spcBef>
                        <a:spcAft>
                          <a:spcPts val="200"/>
                        </a:spcAft>
                        <a:buClrTx/>
                        <a:buSzTx/>
                        <a:buFontTx/>
                        <a:buNone/>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Other chronic blood loss such as epistaxis, or renal or pulmonary blood loss</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txBody>
                  <a:tcPr marL="36000" marR="36000" marT="35989" marB="35989" horzOverflow="overflow">
                    <a:lnL w="3175" cap="flat" cmpd="sng" algn="ctr">
                      <a:solidFill>
                        <a:srgbClr val="002D5B"/>
                      </a:solidFill>
                      <a:prstDash val="solid"/>
                      <a:round/>
                      <a:headEnd type="none" w="med" len="med"/>
                      <a:tailEnd type="none" w="med" len="med"/>
                    </a:lnL>
                    <a:lnR w="3175" cap="flat" cmpd="sng" algn="ctr">
                      <a:solidFill>
                        <a:srgbClr val="002D5B"/>
                      </a:solidFill>
                      <a:prstDash val="solid"/>
                      <a:round/>
                      <a:headEnd type="none" w="med" len="med"/>
                      <a:tailEnd type="none" w="med" len="med"/>
                    </a:lnR>
                    <a:lnT w="3175" cap="flat" cmpd="sng" algn="ctr">
                      <a:solidFill>
                        <a:srgbClr val="002D5B"/>
                      </a:solidFill>
                      <a:prstDash val="solid"/>
                      <a:round/>
                      <a:headEnd type="none" w="med" len="med"/>
                      <a:tailEnd type="none" w="med" len="med"/>
                    </a:lnT>
                    <a:lnB w="3175" cap="flat" cmpd="sng" algn="ctr">
                      <a:solidFill>
                        <a:srgbClr val="002D5B"/>
                      </a:solidFill>
                      <a:prstDash val="solid"/>
                      <a:round/>
                      <a:headEnd type="none" w="med" len="med"/>
                      <a:tailEnd type="none" w="med" len="med"/>
                    </a:lnB>
                    <a:lnTlToBr>
                      <a:noFill/>
                    </a:lnTlToBr>
                    <a:lnBlToTr>
                      <a:noFill/>
                    </a:lnBlToTr>
                    <a:solidFill>
                      <a:srgbClr val="CAD5E4"/>
                    </a:solidFill>
                  </a:tcPr>
                </a:tc>
                <a:tc>
                  <a:txBody>
                    <a:bodyPr/>
                    <a:lstStyle>
                      <a:lvl1pPr marL="69850">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69850" marR="0" lvl="0" indent="0" algn="l" defTabSz="457200" rtl="0" eaLnBrk="1" fontAlgn="base" latinLnBrk="0" hangingPunct="1">
                        <a:lnSpc>
                          <a:spcPct val="100000"/>
                        </a:lnSpc>
                        <a:spcBef>
                          <a:spcPts val="200"/>
                        </a:spcBef>
                        <a:spcAft>
                          <a:spcPts val="400"/>
                        </a:spcAft>
                        <a:buClrTx/>
                        <a:buSzTx/>
                        <a:buFontTx/>
                        <a:buNone/>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Intestinal blood loss</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p>
                      <a:pPr marL="241300" marR="0" lvl="0" indent="-171450" algn="l" defTabSz="457200" rtl="0" eaLnBrk="1" fontAlgn="base" latinLnBrk="0" hangingPunct="1">
                        <a:lnSpc>
                          <a:spcPct val="100000"/>
                        </a:lnSpc>
                        <a:spcBef>
                          <a:spcPts val="200"/>
                        </a:spcBef>
                        <a:spcAft>
                          <a:spcPts val="0"/>
                        </a:spcAft>
                        <a:buClrTx/>
                        <a:buSzTx/>
                        <a:buFont typeface="Arial" charset="0"/>
                        <a:buChar char="•"/>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Inflammatory bowel disease</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p>
                      <a:pPr marL="241300" marR="0" lvl="0" indent="-171450" algn="l" defTabSz="457200" rtl="0" eaLnBrk="1" fontAlgn="base" latinLnBrk="0" hangingPunct="1">
                        <a:lnSpc>
                          <a:spcPct val="100000"/>
                        </a:lnSpc>
                        <a:spcBef>
                          <a:spcPts val="200"/>
                        </a:spcBef>
                        <a:spcAft>
                          <a:spcPts val="0"/>
                        </a:spcAft>
                        <a:buClrTx/>
                        <a:buSzTx/>
                        <a:buFont typeface="Arial" charset="0"/>
                        <a:buChar char="•"/>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Parasitic </a:t>
                      </a:r>
                      <a:r>
                        <a:rPr kumimoji="0" lang="en-US" altLang="en-US" sz="800" b="0" i="0" u="none" strike="noStrike" cap="none" normalizeH="0" baseline="0" dirty="0" smtClean="0">
                          <a:ln>
                            <a:noFill/>
                          </a:ln>
                          <a:solidFill>
                            <a:srgbClr val="231F20"/>
                          </a:solidFill>
                          <a:effectLst/>
                          <a:latin typeface="Calibri" charset="0"/>
                          <a:ea typeface="Arial Regular" charset="0"/>
                          <a:cs typeface="Arial Regular" charset="0"/>
                        </a:rPr>
                        <a:t>infection</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p>
                      <a:pPr marL="241300" marR="0" lvl="0" indent="-171450" algn="l" defTabSz="457200" rtl="0" eaLnBrk="1" fontAlgn="base" latinLnBrk="0" hangingPunct="1">
                        <a:lnSpc>
                          <a:spcPct val="100000"/>
                        </a:lnSpc>
                        <a:spcBef>
                          <a:spcPts val="200"/>
                        </a:spcBef>
                        <a:spcAft>
                          <a:spcPts val="0"/>
                        </a:spcAft>
                        <a:buClrTx/>
                        <a:buSzTx/>
                        <a:buFont typeface="Arial" charset="0"/>
                        <a:buChar char="•"/>
                        <a:tabLst/>
                      </a:pPr>
                      <a:r>
                        <a:rPr kumimoji="0" lang="en-US" altLang="en-US" sz="800" b="0" i="0" u="none" strike="noStrike" cap="none" normalizeH="0" baseline="0" dirty="0" smtClean="0">
                          <a:ln>
                            <a:noFill/>
                          </a:ln>
                          <a:solidFill>
                            <a:srgbClr val="231F20"/>
                          </a:solidFill>
                          <a:effectLst/>
                          <a:latin typeface="Calibri" charset="0"/>
                          <a:ea typeface="Arial Regular" charset="0"/>
                          <a:cs typeface="Arial Regular" charset="0"/>
                        </a:rPr>
                        <a:t>Menorrhagia</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p>
                      <a:pPr marL="69850" marR="0" lvl="0" indent="0" algn="l" defTabSz="457200" rtl="0" eaLnBrk="1" fontAlgn="base" latinLnBrk="0" hangingPunct="1">
                        <a:lnSpc>
                          <a:spcPct val="104000"/>
                        </a:lnSpc>
                        <a:spcBef>
                          <a:spcPts val="200"/>
                        </a:spcBef>
                        <a:spcAft>
                          <a:spcPts val="200"/>
                        </a:spcAft>
                        <a:buClrTx/>
                        <a:buSzTx/>
                        <a:buFontTx/>
                        <a:buNone/>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Other chronic blood loss such as epistaxis, or renal or pulmonary blood loss</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txBody>
                  <a:tcPr marL="36000" marR="36000" marT="35989" marB="35989" horzOverflow="overflow">
                    <a:lnL w="3175" cap="flat" cmpd="sng" algn="ctr">
                      <a:solidFill>
                        <a:srgbClr val="002D5B"/>
                      </a:solidFill>
                      <a:prstDash val="solid"/>
                      <a:round/>
                      <a:headEnd type="none" w="med" len="med"/>
                      <a:tailEnd type="none" w="med" len="med"/>
                    </a:lnL>
                    <a:lnR w="3175" cap="flat" cmpd="sng" algn="ctr">
                      <a:solidFill>
                        <a:srgbClr val="002D5B"/>
                      </a:solidFill>
                      <a:prstDash val="solid"/>
                      <a:round/>
                      <a:headEnd type="none" w="med" len="med"/>
                      <a:tailEnd type="none" w="med" len="med"/>
                    </a:lnR>
                    <a:lnT w="3175" cap="flat" cmpd="sng" algn="ctr">
                      <a:solidFill>
                        <a:srgbClr val="002D5B"/>
                      </a:solidFill>
                      <a:prstDash val="solid"/>
                      <a:round/>
                      <a:headEnd type="none" w="med" len="med"/>
                      <a:tailEnd type="none" w="med" len="med"/>
                    </a:lnT>
                    <a:lnB w="3175" cap="flat" cmpd="sng" algn="ctr">
                      <a:solidFill>
                        <a:srgbClr val="002D5B"/>
                      </a:solidFill>
                      <a:prstDash val="solid"/>
                      <a:round/>
                      <a:headEnd type="none" w="med" len="med"/>
                      <a:tailEnd type="none" w="med" len="med"/>
                    </a:lnB>
                    <a:lnTlToBr>
                      <a:noFill/>
                    </a:lnTlToBr>
                    <a:lnBlToTr>
                      <a:noFill/>
                    </a:lnBlToTr>
                    <a:solidFill>
                      <a:srgbClr val="CAD5E4"/>
                    </a:solidFill>
                  </a:tcPr>
                </a:tc>
              </a:tr>
              <a:tr h="985474">
                <a:tc>
                  <a:txBody>
                    <a:bodyPr/>
                    <a:lstStyle>
                      <a:lvl1pPr marL="69850">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69850" marR="0" lvl="0" indent="0" algn="l" defTabSz="457200" rtl="0" eaLnBrk="1" fontAlgn="base" latinLnBrk="0" hangingPunct="1">
                        <a:lnSpc>
                          <a:spcPct val="100000"/>
                        </a:lnSpc>
                        <a:spcBef>
                          <a:spcPts val="200"/>
                        </a:spcBef>
                        <a:spcAft>
                          <a:spcPts val="400"/>
                        </a:spcAft>
                        <a:buClrTx/>
                        <a:buSzTx/>
                        <a:buFontTx/>
                        <a:buNone/>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Reduced absorption</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p>
                      <a:pPr marL="241300" marR="0" lvl="0" indent="-171450" algn="l" defTabSz="457200" rtl="0" eaLnBrk="1" fontAlgn="base" latinLnBrk="0" hangingPunct="1">
                        <a:lnSpc>
                          <a:spcPct val="100000"/>
                        </a:lnSpc>
                        <a:spcBef>
                          <a:spcPts val="200"/>
                        </a:spcBef>
                        <a:spcAft>
                          <a:spcPts val="0"/>
                        </a:spcAft>
                        <a:buClrTx/>
                        <a:buSzTx/>
                        <a:buFont typeface="Arial" charset="0"/>
                        <a:buChar char="•"/>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Coeliac disease</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p>
                      <a:pPr marL="241300" marR="0" lvl="0" indent="-171450" algn="l" defTabSz="457200" rtl="0" eaLnBrk="1" fontAlgn="base" latinLnBrk="0" hangingPunct="1">
                        <a:lnSpc>
                          <a:spcPct val="100000"/>
                        </a:lnSpc>
                        <a:spcBef>
                          <a:spcPts val="200"/>
                        </a:spcBef>
                        <a:spcAft>
                          <a:spcPts val="0"/>
                        </a:spcAft>
                        <a:buClrTx/>
                        <a:buSzTx/>
                        <a:buFont typeface="Arial" charset="0"/>
                        <a:buChar char="•"/>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Inflammatory bowel disease</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p>
                      <a:pPr marL="241300" marR="0" lvl="0" indent="-171450" algn="l" defTabSz="457200" rtl="0" eaLnBrk="1" fontAlgn="base" latinLnBrk="0" hangingPunct="1">
                        <a:lnSpc>
                          <a:spcPct val="100000"/>
                        </a:lnSpc>
                        <a:spcBef>
                          <a:spcPts val="200"/>
                        </a:spcBef>
                        <a:spcAft>
                          <a:spcPts val="0"/>
                        </a:spcAft>
                        <a:buClrTx/>
                        <a:buSzTx/>
                        <a:buFont typeface="Arial" charset="0"/>
                        <a:buChar char="•"/>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Gastric or intestinal surgeries</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p>
                      <a:pPr marL="241300" marR="0" lvl="0" indent="-171450" algn="l" defTabSz="457200" rtl="0" eaLnBrk="1" fontAlgn="base" latinLnBrk="0" hangingPunct="1">
                        <a:lnSpc>
                          <a:spcPct val="100000"/>
                        </a:lnSpc>
                        <a:spcBef>
                          <a:spcPts val="200"/>
                        </a:spcBef>
                        <a:spcAft>
                          <a:spcPts val="200"/>
                        </a:spcAft>
                        <a:buClrTx/>
                        <a:buSzTx/>
                        <a:buFont typeface="Arial" charset="0"/>
                        <a:buChar char="•"/>
                        <a:tabLst/>
                      </a:pPr>
                      <a:r>
                        <a:rPr kumimoji="0" lang="en-US" altLang="en-US" sz="800" b="0" i="1" u="none" strike="noStrike" cap="none" normalizeH="0" baseline="0" dirty="0">
                          <a:ln>
                            <a:noFill/>
                          </a:ln>
                          <a:solidFill>
                            <a:srgbClr val="231F20"/>
                          </a:solidFill>
                          <a:effectLst/>
                          <a:latin typeface="Calibri" charset="0"/>
                          <a:ea typeface="Arial Regular" charset="0"/>
                          <a:cs typeface="Arial Regular" charset="0"/>
                        </a:rPr>
                        <a:t>Helicobacter pylori </a:t>
                      </a: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infection</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txBody>
                  <a:tcPr marL="36000" marR="36000" marT="35989" marB="35989" horzOverflow="overflow">
                    <a:lnL w="3175" cap="flat" cmpd="sng" algn="ctr">
                      <a:solidFill>
                        <a:srgbClr val="002D5B"/>
                      </a:solidFill>
                      <a:prstDash val="solid"/>
                      <a:round/>
                      <a:headEnd type="none" w="med" len="med"/>
                      <a:tailEnd type="none" w="med" len="med"/>
                    </a:lnL>
                    <a:lnR w="3175" cap="flat" cmpd="sng" algn="ctr">
                      <a:solidFill>
                        <a:srgbClr val="002D5B"/>
                      </a:solidFill>
                      <a:prstDash val="solid"/>
                      <a:round/>
                      <a:headEnd type="none" w="med" len="med"/>
                      <a:tailEnd type="none" w="med" len="med"/>
                    </a:lnR>
                    <a:lnT w="3175" cap="flat" cmpd="sng" algn="ctr">
                      <a:solidFill>
                        <a:srgbClr val="002D5B"/>
                      </a:solidFill>
                      <a:prstDash val="solid"/>
                      <a:round/>
                      <a:headEnd type="none" w="med" len="med"/>
                      <a:tailEnd type="none" w="med" len="med"/>
                    </a:lnT>
                    <a:lnB w="3175" cap="flat" cmpd="sng" algn="ctr">
                      <a:solidFill>
                        <a:srgbClr val="002D5B"/>
                      </a:solidFill>
                      <a:prstDash val="solid"/>
                      <a:round/>
                      <a:headEnd type="none" w="med" len="med"/>
                      <a:tailEnd type="none" w="med" len="med"/>
                    </a:lnB>
                    <a:lnTlToBr>
                      <a:noFill/>
                    </a:lnTlToBr>
                    <a:lnBlToTr>
                      <a:noFill/>
                    </a:lnBlToTr>
                    <a:solidFill>
                      <a:srgbClr val="E9EDF3"/>
                    </a:solidFill>
                  </a:tcPr>
                </a:tc>
                <a:tc>
                  <a:txBody>
                    <a:bodyPr/>
                    <a:lstStyle>
                      <a:lvl1pPr marL="69850">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69850" marR="0" lvl="0" indent="0" algn="l" defTabSz="457200" rtl="0" eaLnBrk="1" fontAlgn="base" latinLnBrk="0" hangingPunct="1">
                        <a:lnSpc>
                          <a:spcPct val="100000"/>
                        </a:lnSpc>
                        <a:spcBef>
                          <a:spcPts val="200"/>
                        </a:spcBef>
                        <a:spcAft>
                          <a:spcPts val="400"/>
                        </a:spcAft>
                        <a:buClrTx/>
                        <a:buSzTx/>
                        <a:buFontTx/>
                        <a:buNone/>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Reduced absorption</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p>
                      <a:pPr marL="241300" marR="0" lvl="0" indent="-171450" algn="l" defTabSz="457200" rtl="0" eaLnBrk="1" fontAlgn="base" latinLnBrk="0" hangingPunct="1">
                        <a:lnSpc>
                          <a:spcPct val="100000"/>
                        </a:lnSpc>
                        <a:spcBef>
                          <a:spcPts val="200"/>
                        </a:spcBef>
                        <a:spcAft>
                          <a:spcPts val="0"/>
                        </a:spcAft>
                        <a:buClrTx/>
                        <a:buSzTx/>
                        <a:buFont typeface="Arial" charset="0"/>
                        <a:buChar char="•"/>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Coeliac disease</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p>
                      <a:pPr marL="241300" marR="0" lvl="0" indent="-171450" algn="l" defTabSz="457200" rtl="0" eaLnBrk="1" fontAlgn="base" latinLnBrk="0" hangingPunct="1">
                        <a:lnSpc>
                          <a:spcPct val="100000"/>
                        </a:lnSpc>
                        <a:spcBef>
                          <a:spcPts val="200"/>
                        </a:spcBef>
                        <a:spcAft>
                          <a:spcPts val="0"/>
                        </a:spcAft>
                        <a:buClrTx/>
                        <a:buSzTx/>
                        <a:buFont typeface="Arial" charset="0"/>
                        <a:buChar char="•"/>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Inflammatory bowel disease</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p>
                      <a:pPr marL="241300" marR="0" lvl="0" indent="-171450" algn="l" defTabSz="457200" rtl="0" eaLnBrk="1" fontAlgn="base" latinLnBrk="0" hangingPunct="1">
                        <a:lnSpc>
                          <a:spcPct val="100000"/>
                        </a:lnSpc>
                        <a:spcBef>
                          <a:spcPts val="200"/>
                        </a:spcBef>
                        <a:spcAft>
                          <a:spcPts val="0"/>
                        </a:spcAft>
                        <a:buClrTx/>
                        <a:buSzTx/>
                        <a:buFont typeface="Arial" charset="0"/>
                        <a:buChar char="•"/>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Gastric or intestinal surgeries</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p>
                      <a:pPr marL="241300" marR="0" lvl="0" indent="-171450" algn="l" defTabSz="457200" rtl="0" eaLnBrk="1" fontAlgn="base" latinLnBrk="0" hangingPunct="1">
                        <a:lnSpc>
                          <a:spcPct val="100000"/>
                        </a:lnSpc>
                        <a:spcBef>
                          <a:spcPts val="200"/>
                        </a:spcBef>
                        <a:spcAft>
                          <a:spcPts val="200"/>
                        </a:spcAft>
                        <a:buClrTx/>
                        <a:buSzTx/>
                        <a:buFont typeface="Arial" charset="0"/>
                        <a:buChar char="•"/>
                        <a:tabLst/>
                      </a:pPr>
                      <a:r>
                        <a:rPr kumimoji="0" lang="en-US" altLang="en-US" sz="800" b="0" i="1" u="none" strike="noStrike" cap="none" normalizeH="0" baseline="0" dirty="0">
                          <a:ln>
                            <a:noFill/>
                          </a:ln>
                          <a:solidFill>
                            <a:srgbClr val="231F20"/>
                          </a:solidFill>
                          <a:effectLst/>
                          <a:latin typeface="Calibri" charset="0"/>
                          <a:ea typeface="Arial Regular" charset="0"/>
                          <a:cs typeface="Arial Regular" charset="0"/>
                        </a:rPr>
                        <a:t>Helicobacter pylori</a:t>
                      </a: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 infection</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txBody>
                  <a:tcPr marL="36000" marR="36000" marT="35989" marB="35989" horzOverflow="overflow">
                    <a:lnL w="3175" cap="flat" cmpd="sng" algn="ctr">
                      <a:solidFill>
                        <a:srgbClr val="002D5B"/>
                      </a:solidFill>
                      <a:prstDash val="solid"/>
                      <a:round/>
                      <a:headEnd type="none" w="med" len="med"/>
                      <a:tailEnd type="none" w="med" len="med"/>
                    </a:lnL>
                    <a:lnR w="3175" cap="flat" cmpd="sng" algn="ctr">
                      <a:solidFill>
                        <a:srgbClr val="002D5B"/>
                      </a:solidFill>
                      <a:prstDash val="solid"/>
                      <a:round/>
                      <a:headEnd type="none" w="med" len="med"/>
                      <a:tailEnd type="none" w="med" len="med"/>
                    </a:lnR>
                    <a:lnT w="3175" cap="flat" cmpd="sng" algn="ctr">
                      <a:solidFill>
                        <a:srgbClr val="002D5B"/>
                      </a:solidFill>
                      <a:prstDash val="solid"/>
                      <a:round/>
                      <a:headEnd type="none" w="med" len="med"/>
                      <a:tailEnd type="none" w="med" len="med"/>
                    </a:lnT>
                    <a:lnB w="3175" cap="flat" cmpd="sng" algn="ctr">
                      <a:solidFill>
                        <a:srgbClr val="002D5B"/>
                      </a:solidFill>
                      <a:prstDash val="solid"/>
                      <a:round/>
                      <a:headEnd type="none" w="med" len="med"/>
                      <a:tailEnd type="none" w="med" len="med"/>
                    </a:lnB>
                    <a:lnTlToBr>
                      <a:noFill/>
                    </a:lnTlToBr>
                    <a:lnBlToTr>
                      <a:noFill/>
                    </a:lnBlToTr>
                    <a:solidFill>
                      <a:srgbClr val="E9EDF3"/>
                    </a:solidFill>
                  </a:tcPr>
                </a:tc>
                <a:tc>
                  <a:txBody>
                    <a:bodyPr/>
                    <a:lstStyle>
                      <a:lvl1pPr marL="69850">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69850" marR="0" lvl="0" indent="0" algn="l" defTabSz="457200" rtl="0" eaLnBrk="1" fontAlgn="base" latinLnBrk="0" hangingPunct="1">
                        <a:lnSpc>
                          <a:spcPct val="100000"/>
                        </a:lnSpc>
                        <a:spcBef>
                          <a:spcPts val="200"/>
                        </a:spcBef>
                        <a:spcAft>
                          <a:spcPts val="400"/>
                        </a:spcAft>
                        <a:buClrTx/>
                        <a:buSzTx/>
                        <a:buFontTx/>
                        <a:buNone/>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Reduced absorption</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p>
                      <a:pPr marL="241300" marR="0" lvl="0" indent="-171450" algn="l" defTabSz="457200" rtl="0" eaLnBrk="1" fontAlgn="base" latinLnBrk="0" hangingPunct="1">
                        <a:lnSpc>
                          <a:spcPct val="100000"/>
                        </a:lnSpc>
                        <a:spcBef>
                          <a:spcPts val="200"/>
                        </a:spcBef>
                        <a:spcAft>
                          <a:spcPts val="0"/>
                        </a:spcAft>
                        <a:buClrTx/>
                        <a:buSzTx/>
                        <a:buFont typeface="Arial" charset="0"/>
                        <a:buChar char="•"/>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Coeliac disease</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p>
                      <a:pPr marL="241300" marR="0" lvl="0" indent="-171450" algn="l" defTabSz="457200" rtl="0" eaLnBrk="1" fontAlgn="base" latinLnBrk="0" hangingPunct="1">
                        <a:lnSpc>
                          <a:spcPct val="100000"/>
                        </a:lnSpc>
                        <a:spcBef>
                          <a:spcPts val="200"/>
                        </a:spcBef>
                        <a:spcAft>
                          <a:spcPts val="0"/>
                        </a:spcAft>
                        <a:buClrTx/>
                        <a:buSzTx/>
                        <a:buFont typeface="Arial" charset="0"/>
                        <a:buChar char="•"/>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Inflammatory bowel disease</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p>
                      <a:pPr marL="241300" marR="0" lvl="0" indent="-171450" algn="l" defTabSz="457200" rtl="0" eaLnBrk="1" fontAlgn="base" latinLnBrk="0" hangingPunct="1">
                        <a:lnSpc>
                          <a:spcPct val="100000"/>
                        </a:lnSpc>
                        <a:spcBef>
                          <a:spcPts val="200"/>
                        </a:spcBef>
                        <a:spcAft>
                          <a:spcPts val="0"/>
                        </a:spcAft>
                        <a:buClrTx/>
                        <a:buSzTx/>
                        <a:buFont typeface="Arial" charset="0"/>
                        <a:buChar char="•"/>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Gastric or intestinal surgeries</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p>
                      <a:pPr marL="241300" marR="0" lvl="0" indent="-171450" algn="l" defTabSz="457200" rtl="0" eaLnBrk="1" fontAlgn="base" latinLnBrk="0" hangingPunct="1">
                        <a:lnSpc>
                          <a:spcPct val="100000"/>
                        </a:lnSpc>
                        <a:spcBef>
                          <a:spcPts val="200"/>
                        </a:spcBef>
                        <a:spcAft>
                          <a:spcPts val="0"/>
                        </a:spcAft>
                        <a:buClrTx/>
                        <a:buSzTx/>
                        <a:buFont typeface="Arial" charset="0"/>
                        <a:buChar char="•"/>
                        <a:tabLst/>
                      </a:pPr>
                      <a:r>
                        <a:rPr kumimoji="0" lang="en-US" altLang="en-US" sz="800" b="0" i="1" u="none" strike="noStrike" cap="none" normalizeH="0" baseline="0" dirty="0">
                          <a:ln>
                            <a:noFill/>
                          </a:ln>
                          <a:solidFill>
                            <a:srgbClr val="231F20"/>
                          </a:solidFill>
                          <a:effectLst/>
                          <a:latin typeface="Calibri" charset="0"/>
                          <a:ea typeface="Arial Regular" charset="0"/>
                          <a:cs typeface="Arial Regular" charset="0"/>
                        </a:rPr>
                        <a:t>Helicobacter pylori</a:t>
                      </a: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 infection</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p>
                      <a:pPr marL="241300" marR="0" lvl="0" indent="-171450" algn="l" defTabSz="457200" rtl="0" eaLnBrk="1" fontAlgn="base" latinLnBrk="0" hangingPunct="1">
                        <a:lnSpc>
                          <a:spcPct val="100000"/>
                        </a:lnSpc>
                        <a:spcBef>
                          <a:spcPts val="200"/>
                        </a:spcBef>
                        <a:spcAft>
                          <a:spcPts val="200"/>
                        </a:spcAft>
                        <a:buClrTx/>
                        <a:buSzTx/>
                        <a:buFont typeface="Arial" charset="0"/>
                        <a:buChar char="•"/>
                        <a:tabLst/>
                      </a:pPr>
                      <a:r>
                        <a:rPr kumimoji="0" lang="en-US" altLang="en-US" sz="800" b="0" i="0" u="none" strike="noStrike" cap="none" normalizeH="0" baseline="0" dirty="0">
                          <a:ln>
                            <a:noFill/>
                          </a:ln>
                          <a:solidFill>
                            <a:srgbClr val="231F20"/>
                          </a:solidFill>
                          <a:effectLst/>
                          <a:latin typeface="Calibri" charset="0"/>
                          <a:ea typeface="Arial Regular" charset="0"/>
                          <a:cs typeface="Arial Regular" charset="0"/>
                        </a:rPr>
                        <a:t>Dietary factor (tannins)</a:t>
                      </a:r>
                      <a:endParaRPr kumimoji="0" lang="en-US" altLang="en-US" sz="800" b="0" i="0" u="none" strike="noStrike" cap="none" normalizeH="0" baseline="0" dirty="0">
                        <a:ln>
                          <a:noFill/>
                        </a:ln>
                        <a:solidFill>
                          <a:schemeClr val="tx1"/>
                        </a:solidFill>
                        <a:effectLst/>
                        <a:latin typeface="Calibri" charset="0"/>
                        <a:ea typeface="Arial Regular" charset="0"/>
                        <a:cs typeface="Arial Regular" charset="0"/>
                      </a:endParaRPr>
                    </a:p>
                  </a:txBody>
                  <a:tcPr marL="36000" marR="36000" marT="35989" marB="35989" horzOverflow="overflow">
                    <a:lnL w="3175" cap="flat" cmpd="sng" algn="ctr">
                      <a:solidFill>
                        <a:srgbClr val="002D5B"/>
                      </a:solidFill>
                      <a:prstDash val="solid"/>
                      <a:round/>
                      <a:headEnd type="none" w="med" len="med"/>
                      <a:tailEnd type="none" w="med" len="med"/>
                    </a:lnL>
                    <a:lnR w="3175" cap="flat" cmpd="sng" algn="ctr">
                      <a:solidFill>
                        <a:srgbClr val="002D5B"/>
                      </a:solidFill>
                      <a:prstDash val="solid"/>
                      <a:round/>
                      <a:headEnd type="none" w="med" len="med"/>
                      <a:tailEnd type="none" w="med" len="med"/>
                    </a:lnR>
                    <a:lnT w="3175" cap="flat" cmpd="sng" algn="ctr">
                      <a:solidFill>
                        <a:srgbClr val="002D5B"/>
                      </a:solidFill>
                      <a:prstDash val="solid"/>
                      <a:round/>
                      <a:headEnd type="none" w="med" len="med"/>
                      <a:tailEnd type="none" w="med" len="med"/>
                    </a:lnT>
                    <a:lnB w="3175" cap="flat" cmpd="sng" algn="ctr">
                      <a:solidFill>
                        <a:srgbClr val="002D5B"/>
                      </a:solidFill>
                      <a:prstDash val="solid"/>
                      <a:round/>
                      <a:headEnd type="none" w="med" len="med"/>
                      <a:tailEnd type="none" w="med" len="med"/>
                    </a:lnB>
                    <a:lnTlToBr>
                      <a:noFill/>
                    </a:lnTlToBr>
                    <a:lnBlToTr>
                      <a:noFill/>
                    </a:lnBlToTr>
                    <a:solidFill>
                      <a:srgbClr val="E9EDF3"/>
                    </a:solidFill>
                  </a:tcPr>
                </a:tc>
              </a:tr>
            </a:tbl>
          </a:graphicData>
        </a:graphic>
      </p:graphicFrame>
      <p:sp>
        <p:nvSpPr>
          <p:cNvPr id="16413" name="object 4"/>
          <p:cNvSpPr txBox="1">
            <a:spLocks noChangeArrowheads="1"/>
          </p:cNvSpPr>
          <p:nvPr/>
        </p:nvSpPr>
        <p:spPr bwMode="auto">
          <a:xfrm>
            <a:off x="976313" y="5572125"/>
            <a:ext cx="73088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74613" indent="-63500">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nSpc>
                <a:spcPct val="104000"/>
              </a:lnSpc>
              <a:spcBef>
                <a:spcPts val="200"/>
              </a:spcBef>
              <a:spcAft>
                <a:spcPts val="200"/>
              </a:spcAft>
              <a:buFontTx/>
              <a:buNone/>
            </a:pPr>
            <a:r>
              <a:rPr lang="en-US" altLang="en-US" sz="800" baseline="31000">
                <a:solidFill>
                  <a:srgbClr val="231F20"/>
                </a:solidFill>
                <a:ea typeface="Arial Regular" charset="0"/>
                <a:cs typeface="Arial Regular" charset="0"/>
              </a:rPr>
              <a:t>a </a:t>
            </a:r>
            <a:r>
              <a:rPr lang="en-US" altLang="en-US" sz="800">
                <a:solidFill>
                  <a:srgbClr val="231F20"/>
                </a:solidFill>
                <a:ea typeface="Arial Regular" charset="0"/>
                <a:cs typeface="Arial Regular" charset="0"/>
              </a:rPr>
              <a:t>Antenatal risk factors that predispose an infant to iron deficiency include maternal iron deficiency, maternal diabetes mellitus, smoking and multiple pregnancies. Perinatal factors that predispose an infant to iron deficiency include</a:t>
            </a:r>
            <a:r>
              <a:rPr lang="en-AU" altLang="en-US" sz="800">
                <a:solidFill>
                  <a:srgbClr val="231F20"/>
                </a:solidFill>
                <a:ea typeface="Arial Regular" charset="0"/>
                <a:cs typeface="Arial Regular" charset="0"/>
              </a:rPr>
              <a:t> </a:t>
            </a:r>
            <a:r>
              <a:rPr lang="en-US" altLang="en-US" sz="800">
                <a:solidFill>
                  <a:srgbClr val="231F20"/>
                </a:solidFill>
                <a:ea typeface="Arial Regular" charset="0"/>
                <a:cs typeface="Arial Regular" charset="0"/>
              </a:rPr>
              <a:t>low birth weight, prematurity, feto-maternal haemorrhage, twin-to-twin transfusion or other blood loss including placental abruption, subgaleal haemorrhage or iatrogenic blood loss.</a:t>
            </a:r>
            <a:endParaRPr lang="en-US" altLang="en-US" sz="800">
              <a:ea typeface="Arial Regular" charset="0"/>
              <a:cs typeface="Arial Regular" charset="0"/>
            </a:endParaRPr>
          </a:p>
          <a:p>
            <a:pPr>
              <a:spcBef>
                <a:spcPts val="200"/>
              </a:spcBef>
              <a:spcAft>
                <a:spcPts val="200"/>
              </a:spcAft>
              <a:buFontTx/>
              <a:buNone/>
            </a:pPr>
            <a:r>
              <a:rPr lang="en-US" altLang="en-US" sz="800" baseline="31000">
                <a:solidFill>
                  <a:srgbClr val="231F20"/>
                </a:solidFill>
                <a:ea typeface="Arial Regular" charset="0"/>
                <a:cs typeface="Arial Regular" charset="0"/>
              </a:rPr>
              <a:t>b </a:t>
            </a:r>
            <a:r>
              <a:rPr lang="en-US" altLang="en-US" sz="800">
                <a:solidFill>
                  <a:srgbClr val="231F20"/>
                </a:solidFill>
                <a:ea typeface="Arial Regular" charset="0"/>
                <a:cs typeface="Arial Regular" charset="0"/>
              </a:rPr>
              <a:t>Giardia and hookworm infection</a:t>
            </a:r>
            <a:endParaRPr lang="en-US" altLang="en-US" sz="800">
              <a:ea typeface="Arial Regular" charset="0"/>
              <a:cs typeface="Arial Regular"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799</TotalTime>
  <Words>421</Words>
  <Application>Microsoft Office PowerPoint</Application>
  <PresentationFormat>On-screen Show (4:3)</PresentationFormat>
  <Paragraphs>87</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CRE8IVE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Whiteley</dc:creator>
  <cp:lastModifiedBy>Administrator</cp:lastModifiedBy>
  <cp:revision>72</cp:revision>
  <cp:lastPrinted>2017-01-05T22:05:56Z</cp:lastPrinted>
  <dcterms:created xsi:type="dcterms:W3CDTF">2012-09-26T00:22:15Z</dcterms:created>
  <dcterms:modified xsi:type="dcterms:W3CDTF">2017-01-09T23:48:34Z</dcterms:modified>
</cp:coreProperties>
</file>