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D8A55D1-B509-4282-92C5-A7D976215AA4}">
          <p14:sldIdLst>
            <p14:sldId id="256"/>
          </p14:sldIdLst>
        </p14:section>
        <p14:section name="section" id="{4382882E-D62D-4BB7-BFB8-9FBAA9C608BA}">
          <p14:sldIdLst>
            <p14:sldId id="257"/>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910D314-AA7C-FB1E-5A97-AC444CAAE7BC}" name="Porter, Brooke" initials="PB" userId="S::Brooke.Porter@blood.gov.au::8f48d0a5-9eea-42f6-92bc-374273884d0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ochrane, Sandra" initials="CS" lastIdx="1" clrIdx="0">
    <p:extLst>
      <p:ext uri="{19B8F6BF-5375-455C-9EA6-DF929625EA0E}">
        <p15:presenceInfo xmlns:p15="http://schemas.microsoft.com/office/powerpoint/2012/main" userId="S::Sandra.Cochrane@blood.gov.au::cdc59c23-e342-4640-9578-726e3ab6b283" providerId="AD"/>
      </p:ext>
    </p:extLst>
  </p:cmAuthor>
  <p:cmAuthor id="2" name="Walton, Natalie" initials="WN" lastIdx="1" clrIdx="1">
    <p:extLst>
      <p:ext uri="{19B8F6BF-5375-455C-9EA6-DF929625EA0E}">
        <p15:presenceInfo xmlns:p15="http://schemas.microsoft.com/office/powerpoint/2012/main" userId="S::Natalie.Walton@blood.gov.au::2a5ed731-5fad-4e55-be5a-97f41afbe374" providerId="AD"/>
      </p:ext>
    </p:extLst>
  </p:cmAuthor>
  <p:cmAuthor id="3" name="Cassoni, Donna" initials="CD" lastIdx="14" clrIdx="2">
    <p:extLst>
      <p:ext uri="{19B8F6BF-5375-455C-9EA6-DF929625EA0E}">
        <p15:presenceInfo xmlns:p15="http://schemas.microsoft.com/office/powerpoint/2012/main" userId="S::Donna.Cassoni@blood.gov.au::6ac13e0e-0f19-4c91-8f99-fda0d9297bb2" providerId="AD"/>
      </p:ext>
    </p:extLst>
  </p:cmAuthor>
  <p:cmAuthor id="4" name="Cindy S-F" initials="CSF" lastIdx="3" clrIdx="3">
    <p:extLst>
      <p:ext uri="{19B8F6BF-5375-455C-9EA6-DF929625EA0E}">
        <p15:presenceInfo xmlns:p15="http://schemas.microsoft.com/office/powerpoint/2012/main" userId="23678813eed89d73" providerId="Windows Live"/>
      </p:ext>
    </p:extLst>
  </p:cmAuthor>
  <p:cmAuthor id="5" name="Richard Seigne" initials="RS" lastIdx="3" clrIdx="4">
    <p:extLst>
      <p:ext uri="{19B8F6BF-5375-455C-9EA6-DF929625EA0E}">
        <p15:presenceInfo xmlns:p15="http://schemas.microsoft.com/office/powerpoint/2012/main" userId="Richard Seigne" providerId="None"/>
      </p:ext>
    </p:extLst>
  </p:cmAuthor>
  <p:cmAuthor id="6" name="Shannon Farmer" initials="SF" lastIdx="1" clrIdx="5">
    <p:extLst>
      <p:ext uri="{19B8F6BF-5375-455C-9EA6-DF929625EA0E}">
        <p15:presenceInfo xmlns:p15="http://schemas.microsoft.com/office/powerpoint/2012/main" userId="9ee872975b474e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0B35"/>
    <a:srgbClr val="9E0000"/>
    <a:srgbClr val="FBB7B7"/>
    <a:srgbClr val="FDD7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609" autoAdjust="0"/>
    <p:restoredTop sz="96357" autoAdjust="0"/>
  </p:normalViewPr>
  <p:slideViewPr>
    <p:cSldViewPr snapToGrid="0">
      <p:cViewPr varScale="1">
        <p:scale>
          <a:sx n="79" d="100"/>
          <a:sy n="79" d="100"/>
        </p:scale>
        <p:origin x="380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790638E-2106-49E7-9ED1-5EA2DC3A5681}" type="datetimeFigureOut">
              <a:rPr lang="en-AU" smtClean="0"/>
              <a:t>10/08/2023</a:t>
            </a:fld>
            <a:endParaRPr lang="en-AU"/>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ACAF403-6BBC-4D88-8DBF-4ECF32A809DB}" type="slidenum">
              <a:rPr lang="en-AU" smtClean="0"/>
              <a:t>‹#›</a:t>
            </a:fld>
            <a:endParaRPr lang="en-AU"/>
          </a:p>
        </p:txBody>
      </p:sp>
    </p:spTree>
    <p:extLst>
      <p:ext uri="{BB962C8B-B14F-4D97-AF65-F5344CB8AC3E}">
        <p14:creationId xmlns:p14="http://schemas.microsoft.com/office/powerpoint/2010/main" val="411758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ACAF403-6BBC-4D88-8DBF-4ECF32A809DB}" type="slidenum">
              <a:rPr lang="en-AU" smtClean="0"/>
              <a:t>1</a:t>
            </a:fld>
            <a:endParaRPr lang="en-AU"/>
          </a:p>
        </p:txBody>
      </p:sp>
    </p:spTree>
    <p:extLst>
      <p:ext uri="{BB962C8B-B14F-4D97-AF65-F5344CB8AC3E}">
        <p14:creationId xmlns:p14="http://schemas.microsoft.com/office/powerpoint/2010/main" val="3581181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499"/>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886" indent="0" algn="ctr">
              <a:buNone/>
              <a:defRPr sz="1499"/>
            </a:lvl2pPr>
            <a:lvl3pPr marL="685771" indent="0" algn="ctr">
              <a:buNone/>
              <a:defRPr sz="1351"/>
            </a:lvl3pPr>
            <a:lvl4pPr marL="1028657" indent="0" algn="ctr">
              <a:buNone/>
              <a:defRPr sz="1200"/>
            </a:lvl4pPr>
            <a:lvl5pPr marL="1371543" indent="0" algn="ctr">
              <a:buNone/>
              <a:defRPr sz="1200"/>
            </a:lvl5pPr>
            <a:lvl6pPr marL="1714428" indent="0" algn="ctr">
              <a:buNone/>
              <a:defRPr sz="1200"/>
            </a:lvl6pPr>
            <a:lvl7pPr marL="2057314" indent="0" algn="ctr">
              <a:buNone/>
              <a:defRPr sz="1200"/>
            </a:lvl7pPr>
            <a:lvl8pPr marL="2400200" indent="0" algn="ctr">
              <a:buNone/>
              <a:defRPr sz="1200"/>
            </a:lvl8pPr>
            <a:lvl9pPr marL="2743085"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6A7A27-06BC-47D5-9B05-906AFF8A4C77}" type="datetimeFigureOut">
              <a:rPr lang="en-AU" smtClean="0"/>
              <a:t>10/08/2023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422099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A7A27-06BC-47D5-9B05-906AFF8A4C77}" type="datetimeFigureOut">
              <a:rPr lang="en-AU" smtClean="0"/>
              <a:t>10/08/2023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369888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A7A27-06BC-47D5-9B05-906AFF8A4C77}" type="datetimeFigureOut">
              <a:rPr lang="en-AU" smtClean="0"/>
              <a:t>10/08/2023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4258099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A7A27-06BC-47D5-9B05-906AFF8A4C77}" type="datetimeFigureOut">
              <a:rPr lang="en-AU" smtClean="0"/>
              <a:t>10/08/2023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3639498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5"/>
            <a:ext cx="5915025" cy="4120620"/>
          </a:xfrm>
        </p:spPr>
        <p:txBody>
          <a:bodyPr anchor="b"/>
          <a:lstStyle>
            <a:lvl1pPr>
              <a:defRPr sz="4499"/>
            </a:lvl1pPr>
          </a:lstStyle>
          <a:p>
            <a:r>
              <a:rPr lang="en-US"/>
              <a:t>Click to edit Master title style</a:t>
            </a:r>
            <a:endParaRPr lang="en-US" dirty="0"/>
          </a:p>
        </p:txBody>
      </p:sp>
      <p:sp>
        <p:nvSpPr>
          <p:cNvPr id="3" name="Text Placeholder 2"/>
          <p:cNvSpPr>
            <a:spLocks noGrp="1"/>
          </p:cNvSpPr>
          <p:nvPr>
            <p:ph type="body" idx="1"/>
          </p:nvPr>
        </p:nvSpPr>
        <p:spPr>
          <a:xfrm>
            <a:off x="467917" y="6629228"/>
            <a:ext cx="5915025" cy="2166937"/>
          </a:xfrm>
        </p:spPr>
        <p:txBody>
          <a:bodyPr/>
          <a:lstStyle>
            <a:lvl1pPr marL="0" indent="0">
              <a:buNone/>
              <a:defRPr sz="1800">
                <a:solidFill>
                  <a:schemeClr val="tx1"/>
                </a:solidFill>
              </a:defRPr>
            </a:lvl1pPr>
            <a:lvl2pPr marL="342886" indent="0">
              <a:buNone/>
              <a:defRPr sz="1499">
                <a:solidFill>
                  <a:schemeClr val="tx1">
                    <a:tint val="75000"/>
                  </a:schemeClr>
                </a:solidFill>
              </a:defRPr>
            </a:lvl2pPr>
            <a:lvl3pPr marL="685771" indent="0">
              <a:buNone/>
              <a:defRPr sz="1351">
                <a:solidFill>
                  <a:schemeClr val="tx1">
                    <a:tint val="75000"/>
                  </a:schemeClr>
                </a:solidFill>
              </a:defRPr>
            </a:lvl3pPr>
            <a:lvl4pPr marL="1028657" indent="0">
              <a:buNone/>
              <a:defRPr sz="1200">
                <a:solidFill>
                  <a:schemeClr val="tx1">
                    <a:tint val="75000"/>
                  </a:schemeClr>
                </a:solidFill>
              </a:defRPr>
            </a:lvl4pPr>
            <a:lvl5pPr marL="1371543" indent="0">
              <a:buNone/>
              <a:defRPr sz="1200">
                <a:solidFill>
                  <a:schemeClr val="tx1">
                    <a:tint val="75000"/>
                  </a:schemeClr>
                </a:solidFill>
              </a:defRPr>
            </a:lvl5pPr>
            <a:lvl6pPr marL="1714428" indent="0">
              <a:buNone/>
              <a:defRPr sz="1200">
                <a:solidFill>
                  <a:schemeClr val="tx1">
                    <a:tint val="75000"/>
                  </a:schemeClr>
                </a:solidFill>
              </a:defRPr>
            </a:lvl6pPr>
            <a:lvl7pPr marL="2057314" indent="0">
              <a:buNone/>
              <a:defRPr sz="1200">
                <a:solidFill>
                  <a:schemeClr val="tx1">
                    <a:tint val="75000"/>
                  </a:schemeClr>
                </a:solidFill>
              </a:defRPr>
            </a:lvl7pPr>
            <a:lvl8pPr marL="2400200" indent="0">
              <a:buNone/>
              <a:defRPr sz="1200">
                <a:solidFill>
                  <a:schemeClr val="tx1">
                    <a:tint val="75000"/>
                  </a:schemeClr>
                </a:solidFill>
              </a:defRPr>
            </a:lvl8pPr>
            <a:lvl9pPr marL="2743085"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6A7A27-06BC-47D5-9B05-906AFF8A4C77}" type="datetimeFigureOut">
              <a:rPr lang="en-AU" smtClean="0"/>
              <a:t>10/08/2023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4123672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6A7A27-06BC-47D5-9B05-906AFF8A4C77}" type="datetimeFigureOut">
              <a:rPr lang="en-AU" smtClean="0"/>
              <a:t>10/08/2023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157132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6"/>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2" y="2428348"/>
            <a:ext cx="2901255" cy="1190095"/>
          </a:xfrm>
        </p:spPr>
        <p:txBody>
          <a:bodyPr anchor="b"/>
          <a:lstStyle>
            <a:lvl1pPr marL="0" indent="0">
              <a:buNone/>
              <a:defRPr sz="1800" b="1"/>
            </a:lvl1pPr>
            <a:lvl2pPr marL="342886" indent="0">
              <a:buNone/>
              <a:defRPr sz="1499" b="1"/>
            </a:lvl2pPr>
            <a:lvl3pPr marL="685771" indent="0">
              <a:buNone/>
              <a:defRPr sz="1351" b="1"/>
            </a:lvl3pPr>
            <a:lvl4pPr marL="1028657" indent="0">
              <a:buNone/>
              <a:defRPr sz="1200" b="1"/>
            </a:lvl4pPr>
            <a:lvl5pPr marL="1371543" indent="0">
              <a:buNone/>
              <a:defRPr sz="1200" b="1"/>
            </a:lvl5pPr>
            <a:lvl6pPr marL="1714428" indent="0">
              <a:buNone/>
              <a:defRPr sz="1200" b="1"/>
            </a:lvl6pPr>
            <a:lvl7pPr marL="2057314" indent="0">
              <a:buNone/>
              <a:defRPr sz="1200" b="1"/>
            </a:lvl7pPr>
            <a:lvl8pPr marL="2400200" indent="0">
              <a:buNone/>
              <a:defRPr sz="1200" b="1"/>
            </a:lvl8pPr>
            <a:lvl9pPr marL="2743085"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2" y="3618443"/>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428348"/>
            <a:ext cx="2915543" cy="1190095"/>
          </a:xfrm>
        </p:spPr>
        <p:txBody>
          <a:bodyPr anchor="b"/>
          <a:lstStyle>
            <a:lvl1pPr marL="0" indent="0">
              <a:buNone/>
              <a:defRPr sz="1800" b="1"/>
            </a:lvl1pPr>
            <a:lvl2pPr marL="342886" indent="0">
              <a:buNone/>
              <a:defRPr sz="1499" b="1"/>
            </a:lvl2pPr>
            <a:lvl3pPr marL="685771" indent="0">
              <a:buNone/>
              <a:defRPr sz="1351" b="1"/>
            </a:lvl3pPr>
            <a:lvl4pPr marL="1028657" indent="0">
              <a:buNone/>
              <a:defRPr sz="1200" b="1"/>
            </a:lvl4pPr>
            <a:lvl5pPr marL="1371543" indent="0">
              <a:buNone/>
              <a:defRPr sz="1200" b="1"/>
            </a:lvl5pPr>
            <a:lvl6pPr marL="1714428" indent="0">
              <a:buNone/>
              <a:defRPr sz="1200" b="1"/>
            </a:lvl6pPr>
            <a:lvl7pPr marL="2057314" indent="0">
              <a:buNone/>
              <a:defRPr sz="1200" b="1"/>
            </a:lvl7pPr>
            <a:lvl8pPr marL="2400200" indent="0">
              <a:buNone/>
              <a:defRPr sz="1200" b="1"/>
            </a:lvl8pPr>
            <a:lvl9pPr marL="2743085"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618443"/>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6A7A27-06BC-47D5-9B05-906AFF8A4C77}" type="datetimeFigureOut">
              <a:rPr lang="en-AU" smtClean="0"/>
              <a:t>10/08/2023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916165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6A7A27-06BC-47D5-9B05-906AFF8A4C77}" type="datetimeFigureOut">
              <a:rPr lang="en-AU" smtClean="0"/>
              <a:t>10/08/2023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79379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A7A27-06BC-47D5-9B05-906AFF8A4C77}" type="datetimeFigureOut">
              <a:rPr lang="en-AU" smtClean="0"/>
              <a:t>10/08/2023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3620874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1"/>
            </a:lvl1pPr>
          </a:lstStyle>
          <a:p>
            <a:r>
              <a:rPr lang="en-US"/>
              <a:t>Click to edit Master title style</a:t>
            </a:r>
            <a:endParaRPr lang="en-US" dirty="0"/>
          </a:p>
        </p:txBody>
      </p:sp>
      <p:sp>
        <p:nvSpPr>
          <p:cNvPr id="3" name="Content Placeholder 2"/>
          <p:cNvSpPr>
            <a:spLocks noGrp="1"/>
          </p:cNvSpPr>
          <p:nvPr>
            <p:ph idx="1"/>
          </p:nvPr>
        </p:nvSpPr>
        <p:spPr>
          <a:xfrm>
            <a:off x="2915544" y="1426284"/>
            <a:ext cx="3471863" cy="7039681"/>
          </a:xfrm>
        </p:spPr>
        <p:txBody>
          <a:bodyPr/>
          <a:lstStyle>
            <a:lvl1pPr>
              <a:defRPr sz="2401"/>
            </a:lvl1pPr>
            <a:lvl2pPr>
              <a:defRPr sz="2100"/>
            </a:lvl2pPr>
            <a:lvl3pPr>
              <a:defRPr sz="1800"/>
            </a:lvl3pPr>
            <a:lvl4pPr>
              <a:defRPr sz="1499"/>
            </a:lvl4pPr>
            <a:lvl5pPr>
              <a:defRPr sz="1499"/>
            </a:lvl5pPr>
            <a:lvl6pPr>
              <a:defRPr sz="1499"/>
            </a:lvl6pPr>
            <a:lvl7pPr>
              <a:defRPr sz="1499"/>
            </a:lvl7pPr>
            <a:lvl8pPr>
              <a:defRPr sz="1499"/>
            </a:lvl8pPr>
            <a:lvl9pPr>
              <a:defRPr sz="14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6" indent="0">
              <a:buNone/>
              <a:defRPr sz="1050"/>
            </a:lvl2pPr>
            <a:lvl3pPr marL="685771" indent="0">
              <a:buNone/>
              <a:defRPr sz="900"/>
            </a:lvl3pPr>
            <a:lvl4pPr marL="1028657" indent="0">
              <a:buNone/>
              <a:defRPr sz="750"/>
            </a:lvl4pPr>
            <a:lvl5pPr marL="1371543" indent="0">
              <a:buNone/>
              <a:defRPr sz="750"/>
            </a:lvl5pPr>
            <a:lvl6pPr marL="1714428" indent="0">
              <a:buNone/>
              <a:defRPr sz="750"/>
            </a:lvl6pPr>
            <a:lvl7pPr marL="2057314" indent="0">
              <a:buNone/>
              <a:defRPr sz="750"/>
            </a:lvl7pPr>
            <a:lvl8pPr marL="2400200" indent="0">
              <a:buNone/>
              <a:defRPr sz="750"/>
            </a:lvl8pPr>
            <a:lvl9pPr marL="2743085"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46A7A27-06BC-47D5-9B05-906AFF8A4C77}" type="datetimeFigureOut">
              <a:rPr lang="en-AU" smtClean="0"/>
              <a:t>10/08/2023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2596317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1"/>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426284"/>
            <a:ext cx="3471863" cy="7039681"/>
          </a:xfrm>
        </p:spPr>
        <p:txBody>
          <a:bodyPr anchor="t"/>
          <a:lstStyle>
            <a:lvl1pPr marL="0" indent="0">
              <a:buNone/>
              <a:defRPr sz="2401"/>
            </a:lvl1pPr>
            <a:lvl2pPr marL="342886" indent="0">
              <a:buNone/>
              <a:defRPr sz="2100"/>
            </a:lvl2pPr>
            <a:lvl3pPr marL="685771" indent="0">
              <a:buNone/>
              <a:defRPr sz="1800"/>
            </a:lvl3pPr>
            <a:lvl4pPr marL="1028657" indent="0">
              <a:buNone/>
              <a:defRPr sz="1499"/>
            </a:lvl4pPr>
            <a:lvl5pPr marL="1371543" indent="0">
              <a:buNone/>
              <a:defRPr sz="1499"/>
            </a:lvl5pPr>
            <a:lvl6pPr marL="1714428" indent="0">
              <a:buNone/>
              <a:defRPr sz="1499"/>
            </a:lvl6pPr>
            <a:lvl7pPr marL="2057314" indent="0">
              <a:buNone/>
              <a:defRPr sz="1499"/>
            </a:lvl7pPr>
            <a:lvl8pPr marL="2400200" indent="0">
              <a:buNone/>
              <a:defRPr sz="1499"/>
            </a:lvl8pPr>
            <a:lvl9pPr marL="2743085" indent="0">
              <a:buNone/>
              <a:defRPr sz="1499"/>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6" indent="0">
              <a:buNone/>
              <a:defRPr sz="1050"/>
            </a:lvl2pPr>
            <a:lvl3pPr marL="685771" indent="0">
              <a:buNone/>
              <a:defRPr sz="900"/>
            </a:lvl3pPr>
            <a:lvl4pPr marL="1028657" indent="0">
              <a:buNone/>
              <a:defRPr sz="750"/>
            </a:lvl4pPr>
            <a:lvl5pPr marL="1371543" indent="0">
              <a:buNone/>
              <a:defRPr sz="750"/>
            </a:lvl5pPr>
            <a:lvl6pPr marL="1714428" indent="0">
              <a:buNone/>
              <a:defRPr sz="750"/>
            </a:lvl6pPr>
            <a:lvl7pPr marL="2057314" indent="0">
              <a:buNone/>
              <a:defRPr sz="750"/>
            </a:lvl7pPr>
            <a:lvl8pPr marL="2400200" indent="0">
              <a:buNone/>
              <a:defRPr sz="750"/>
            </a:lvl8pPr>
            <a:lvl9pPr marL="2743085"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46A7A27-06BC-47D5-9B05-906AFF8A4C77}" type="datetimeFigureOut">
              <a:rPr lang="en-AU" smtClean="0"/>
              <a:t>10/08/2023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491084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6"/>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46A7A27-06BC-47D5-9B05-906AFF8A4C77}" type="datetimeFigureOut">
              <a:rPr lang="en-AU" smtClean="0"/>
              <a:t>10/08/2023</a:t>
            </a:fld>
            <a:endParaRPr lang="en-AU"/>
          </a:p>
        </p:txBody>
      </p:sp>
      <p:sp>
        <p:nvSpPr>
          <p:cNvPr id="5" name="Footer Placeholder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F9D34D-1806-43C7-B3E8-2E00DDBDF351}" type="slidenum">
              <a:rPr lang="en-AU" smtClean="0"/>
              <a:t>‹#›</a:t>
            </a:fld>
            <a:endParaRPr lang="en-AU"/>
          </a:p>
        </p:txBody>
      </p:sp>
      <p:sp>
        <p:nvSpPr>
          <p:cNvPr id="8" name="TextBox 7">
            <a:extLst>
              <a:ext uri="{FF2B5EF4-FFF2-40B4-BE49-F238E27FC236}">
                <a16:creationId xmlns:a16="http://schemas.microsoft.com/office/drawing/2014/main" id="{7D196EFC-6318-48DE-A499-504B83E11608}"/>
              </a:ext>
            </a:extLst>
          </p:cNvPr>
          <p:cNvSpPr txBox="1"/>
          <p:nvPr userDrawn="1">
            <p:extLst>
              <p:ext uri="{1162E1C5-73C7-4A58-AE30-91384D911F3F}">
                <p184:classification xmlns:p184="http://schemas.microsoft.com/office/powerpoint/2018/4/main" val="hdr"/>
              </p:ext>
            </p:extLst>
          </p:nvPr>
        </p:nvSpPr>
        <p:spPr>
          <a:xfrm>
            <a:off x="3061462" y="0"/>
            <a:ext cx="585788" cy="184666"/>
          </a:xfrm>
          <a:prstGeom prst="rect">
            <a:avLst/>
          </a:prstGeom>
        </p:spPr>
        <p:txBody>
          <a:bodyPr horzOverflow="overflow" lIns="0" tIns="0" rIns="0" bIns="0">
            <a:spAutoFit/>
          </a:bodyPr>
          <a:lstStyle/>
          <a:p>
            <a:pPr algn="ctr"/>
            <a:r>
              <a:rPr lang="en-AU" sz="1200">
                <a:solidFill>
                  <a:srgbClr val="FF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2874686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71"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3" indent="-171443" algn="l" defTabSz="68577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9" indent="-171443" algn="l" defTabSz="685771" rtl="0" eaLnBrk="1" latinLnBrk="0" hangingPunct="1">
        <a:lnSpc>
          <a:spcPct val="90000"/>
        </a:lnSpc>
        <a:spcBef>
          <a:spcPts val="376"/>
        </a:spcBef>
        <a:buFont typeface="Arial" panose="020B0604020202020204" pitchFamily="34" charset="0"/>
        <a:buChar char="•"/>
        <a:defRPr sz="1800" kern="1200">
          <a:solidFill>
            <a:schemeClr val="tx1"/>
          </a:solidFill>
          <a:latin typeface="+mn-lt"/>
          <a:ea typeface="+mn-ea"/>
          <a:cs typeface="+mn-cs"/>
        </a:defRPr>
      </a:lvl2pPr>
      <a:lvl3pPr marL="857214" indent="-171443" algn="l" defTabSz="685771" rtl="0" eaLnBrk="1" latinLnBrk="0" hangingPunct="1">
        <a:lnSpc>
          <a:spcPct val="90000"/>
        </a:lnSpc>
        <a:spcBef>
          <a:spcPts val="376"/>
        </a:spcBef>
        <a:buFont typeface="Arial" panose="020B0604020202020204" pitchFamily="34" charset="0"/>
        <a:buChar char="•"/>
        <a:defRPr sz="1499" kern="1200">
          <a:solidFill>
            <a:schemeClr val="tx1"/>
          </a:solidFill>
          <a:latin typeface="+mn-lt"/>
          <a:ea typeface="+mn-ea"/>
          <a:cs typeface="+mn-cs"/>
        </a:defRPr>
      </a:lvl3pPr>
      <a:lvl4pPr marL="1200100"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4pPr>
      <a:lvl5pPr marL="1542986"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5pPr>
      <a:lvl6pPr marL="1885871"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6pPr>
      <a:lvl7pPr marL="2228757"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7pPr>
      <a:lvl8pPr marL="2571643"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8pPr>
      <a:lvl9pPr marL="2914528"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71" rtl="0" eaLnBrk="1" latinLnBrk="0" hangingPunct="1">
        <a:defRPr sz="1351" kern="1200">
          <a:solidFill>
            <a:schemeClr val="tx1"/>
          </a:solidFill>
          <a:latin typeface="+mn-lt"/>
          <a:ea typeface="+mn-ea"/>
          <a:cs typeface="+mn-cs"/>
        </a:defRPr>
      </a:lvl1pPr>
      <a:lvl2pPr marL="342886" algn="l" defTabSz="685771" rtl="0" eaLnBrk="1" latinLnBrk="0" hangingPunct="1">
        <a:defRPr sz="1351" kern="1200">
          <a:solidFill>
            <a:schemeClr val="tx1"/>
          </a:solidFill>
          <a:latin typeface="+mn-lt"/>
          <a:ea typeface="+mn-ea"/>
          <a:cs typeface="+mn-cs"/>
        </a:defRPr>
      </a:lvl2pPr>
      <a:lvl3pPr marL="685771" algn="l" defTabSz="685771" rtl="0" eaLnBrk="1" latinLnBrk="0" hangingPunct="1">
        <a:defRPr sz="1351" kern="1200">
          <a:solidFill>
            <a:schemeClr val="tx1"/>
          </a:solidFill>
          <a:latin typeface="+mn-lt"/>
          <a:ea typeface="+mn-ea"/>
          <a:cs typeface="+mn-cs"/>
        </a:defRPr>
      </a:lvl3pPr>
      <a:lvl4pPr marL="1028657" algn="l" defTabSz="685771" rtl="0" eaLnBrk="1" latinLnBrk="0" hangingPunct="1">
        <a:defRPr sz="1351" kern="1200">
          <a:solidFill>
            <a:schemeClr val="tx1"/>
          </a:solidFill>
          <a:latin typeface="+mn-lt"/>
          <a:ea typeface="+mn-ea"/>
          <a:cs typeface="+mn-cs"/>
        </a:defRPr>
      </a:lvl4pPr>
      <a:lvl5pPr marL="1371543" algn="l" defTabSz="685771" rtl="0" eaLnBrk="1" latinLnBrk="0" hangingPunct="1">
        <a:defRPr sz="1351" kern="1200">
          <a:solidFill>
            <a:schemeClr val="tx1"/>
          </a:solidFill>
          <a:latin typeface="+mn-lt"/>
          <a:ea typeface="+mn-ea"/>
          <a:cs typeface="+mn-cs"/>
        </a:defRPr>
      </a:lvl5pPr>
      <a:lvl6pPr marL="1714428" algn="l" defTabSz="685771" rtl="0" eaLnBrk="1" latinLnBrk="0" hangingPunct="1">
        <a:defRPr sz="1351" kern="1200">
          <a:solidFill>
            <a:schemeClr val="tx1"/>
          </a:solidFill>
          <a:latin typeface="+mn-lt"/>
          <a:ea typeface="+mn-ea"/>
          <a:cs typeface="+mn-cs"/>
        </a:defRPr>
      </a:lvl6pPr>
      <a:lvl7pPr marL="2057314" algn="l" defTabSz="685771" rtl="0" eaLnBrk="1" latinLnBrk="0" hangingPunct="1">
        <a:defRPr sz="1351" kern="1200">
          <a:solidFill>
            <a:schemeClr val="tx1"/>
          </a:solidFill>
          <a:latin typeface="+mn-lt"/>
          <a:ea typeface="+mn-ea"/>
          <a:cs typeface="+mn-cs"/>
        </a:defRPr>
      </a:lvl7pPr>
      <a:lvl8pPr marL="2400200" algn="l" defTabSz="685771" rtl="0" eaLnBrk="1" latinLnBrk="0" hangingPunct="1">
        <a:defRPr sz="1351" kern="1200">
          <a:solidFill>
            <a:schemeClr val="tx1"/>
          </a:solidFill>
          <a:latin typeface="+mn-lt"/>
          <a:ea typeface="+mn-ea"/>
          <a:cs typeface="+mn-cs"/>
        </a:defRPr>
      </a:lvl8pPr>
      <a:lvl9pPr marL="2743085" algn="l" defTabSz="685771"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mja.com.au/system/files/issues/tra10614_web_fm_0.pdf"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6" descr="NBA_Background2">
            <a:extLst>
              <a:ext uri="{FF2B5EF4-FFF2-40B4-BE49-F238E27FC236}">
                <a16:creationId xmlns:a16="http://schemas.microsoft.com/office/drawing/2014/main" id="{A5298489-EC95-4C80-AA43-1861D9E49A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 y="0"/>
            <a:ext cx="6858000" cy="550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38904DD7-44C8-4213-B3B1-4A92B8142F3D}"/>
              </a:ext>
            </a:extLst>
          </p:cNvPr>
          <p:cNvSpPr>
            <a:spLocks noChangeArrowheads="1"/>
          </p:cNvSpPr>
          <p:nvPr/>
        </p:nvSpPr>
        <p:spPr bwMode="auto">
          <a:xfrm>
            <a:off x="198603" y="-32629"/>
            <a:ext cx="6726141" cy="503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AU" altLang="en-US" sz="1600" b="1" dirty="0">
                <a:solidFill>
                  <a:schemeClr val="bg1"/>
                </a:solidFill>
              </a:rPr>
              <a:t>Adult major haemorrhage protocol (MHP) </a:t>
            </a:r>
            <a:r>
              <a:rPr lang="en-AU" altLang="en-US" sz="1600" b="1" i="1" dirty="0">
                <a:solidFill>
                  <a:schemeClr val="bg1"/>
                </a:solidFill>
              </a:rPr>
              <a:t>template</a:t>
            </a:r>
            <a:r>
              <a:rPr lang="en-AU" altLang="en-US" sz="1600" b="1" dirty="0">
                <a:solidFill>
                  <a:schemeClr val="bg1"/>
                </a:solidFill>
              </a:rPr>
              <a:t>* </a:t>
            </a:r>
            <a:endParaRPr lang="en-US" altLang="en-US" sz="1600" dirty="0">
              <a:solidFill>
                <a:schemeClr val="bg1"/>
              </a:solidFill>
            </a:endParaRPr>
          </a:p>
        </p:txBody>
      </p:sp>
      <p:sp>
        <p:nvSpPr>
          <p:cNvPr id="6" name="TextBox 5">
            <a:extLst>
              <a:ext uri="{FF2B5EF4-FFF2-40B4-BE49-F238E27FC236}">
                <a16:creationId xmlns:a16="http://schemas.microsoft.com/office/drawing/2014/main" id="{9FD1FD1B-2E90-46A1-B6FA-385B7C146476}"/>
              </a:ext>
            </a:extLst>
          </p:cNvPr>
          <p:cNvSpPr txBox="1"/>
          <p:nvPr/>
        </p:nvSpPr>
        <p:spPr>
          <a:xfrm>
            <a:off x="417017" y="553575"/>
            <a:ext cx="6067697" cy="431144"/>
          </a:xfrm>
          <a:prstGeom prst="rect">
            <a:avLst/>
          </a:prstGeom>
          <a:noFill/>
          <a:ln w="19050">
            <a:noFill/>
          </a:ln>
        </p:spPr>
        <p:txBody>
          <a:bodyPr wrap="square" rtlCol="0">
            <a:spAutoFit/>
          </a:bodyPr>
          <a:lstStyle/>
          <a:p>
            <a:pPr algn="ctr"/>
            <a:r>
              <a:rPr lang="en-AU" sz="1100" dirty="0"/>
              <a:t>An MHP includes a multidisciplinary approach to haemorrhage control^, correction of coagulopathy and normalisation of patient physiological parameters </a:t>
            </a:r>
            <a:r>
              <a:rPr lang="en-AU" sz="1100" b="0" i="1" dirty="0"/>
              <a:t>(insert key contact names and numbers)</a:t>
            </a:r>
            <a:endParaRPr lang="en-AU" sz="1100" dirty="0"/>
          </a:p>
        </p:txBody>
      </p:sp>
      <p:sp>
        <p:nvSpPr>
          <p:cNvPr id="28" name="TextBox 27">
            <a:extLst>
              <a:ext uri="{FF2B5EF4-FFF2-40B4-BE49-F238E27FC236}">
                <a16:creationId xmlns:a16="http://schemas.microsoft.com/office/drawing/2014/main" id="{9CDDD5B8-1D7D-4166-B0B7-208C2A160D56}"/>
              </a:ext>
            </a:extLst>
          </p:cNvPr>
          <p:cNvSpPr txBox="1"/>
          <p:nvPr/>
        </p:nvSpPr>
        <p:spPr>
          <a:xfrm>
            <a:off x="1539843" y="1094949"/>
            <a:ext cx="3759261" cy="280928"/>
          </a:xfrm>
          <a:prstGeom prst="roundRect">
            <a:avLst/>
          </a:prstGeom>
          <a:noFill/>
          <a:ln w="19050" cap="rnd">
            <a:solidFill>
              <a:srgbClr val="002060"/>
            </a:solidFill>
          </a:ln>
        </p:spPr>
        <p:txBody>
          <a:bodyPr wrap="square" rtlCol="0">
            <a:spAutoFit/>
          </a:bodyPr>
          <a:lstStyle/>
          <a:p>
            <a:pPr algn="ctr"/>
            <a:r>
              <a:rPr lang="en-AU" sz="1050" b="1" dirty="0"/>
              <a:t>Senior clinician determines patient requires MHP activation</a:t>
            </a:r>
          </a:p>
        </p:txBody>
      </p:sp>
      <p:sp>
        <p:nvSpPr>
          <p:cNvPr id="34" name="TextBox 33">
            <a:extLst>
              <a:ext uri="{FF2B5EF4-FFF2-40B4-BE49-F238E27FC236}">
                <a16:creationId xmlns:a16="http://schemas.microsoft.com/office/drawing/2014/main" id="{AEA2D1FF-18A6-44B5-A320-E8E0FAB8731C}"/>
              </a:ext>
            </a:extLst>
          </p:cNvPr>
          <p:cNvSpPr txBox="1"/>
          <p:nvPr/>
        </p:nvSpPr>
        <p:spPr>
          <a:xfrm>
            <a:off x="198602" y="1477920"/>
            <a:ext cx="1889727" cy="1991499"/>
          </a:xfrm>
          <a:prstGeom prst="roundRect">
            <a:avLst/>
          </a:prstGeom>
          <a:noFill/>
          <a:ln w="19050">
            <a:solidFill>
              <a:srgbClr val="002060"/>
            </a:solidFill>
          </a:ln>
        </p:spPr>
        <p:txBody>
          <a:bodyPr wrap="square" rtlCol="0">
            <a:spAutoFit/>
          </a:bodyPr>
          <a:lstStyle/>
          <a:p>
            <a:pPr algn="ctr"/>
            <a:r>
              <a:rPr lang="en-AU" sz="1050" b="1" dirty="0"/>
              <a:t>URGENT: </a:t>
            </a:r>
            <a:r>
              <a:rPr lang="en-AU" sz="1050" dirty="0"/>
              <a:t>blood group and cross match, blood gas, full blood count, coagulation screen (include fibrinogen), biochemistry. </a:t>
            </a:r>
          </a:p>
          <a:p>
            <a:pPr algn="ctr"/>
            <a:r>
              <a:rPr lang="en-AU" sz="1050" dirty="0"/>
              <a:t>Repeat assessment #</a:t>
            </a:r>
          </a:p>
          <a:p>
            <a:pPr algn="ctr"/>
            <a:endParaRPr lang="en-AU" sz="1050" baseline="30000" dirty="0"/>
          </a:p>
          <a:p>
            <a:pPr algn="ctr"/>
            <a:r>
              <a:rPr lang="en-AU" sz="1050" dirty="0"/>
              <a:t>Measure physiological parameters early, frequently, monitor, and be aware of critical targets</a:t>
            </a:r>
            <a:r>
              <a:rPr lang="en-AU" sz="1050" baseline="30000" dirty="0"/>
              <a:t>+</a:t>
            </a:r>
            <a:endParaRPr lang="en-AU" sz="1050" dirty="0"/>
          </a:p>
        </p:txBody>
      </p:sp>
      <p:sp>
        <p:nvSpPr>
          <p:cNvPr id="35" name="TextBox 34">
            <a:extLst>
              <a:ext uri="{FF2B5EF4-FFF2-40B4-BE49-F238E27FC236}">
                <a16:creationId xmlns:a16="http://schemas.microsoft.com/office/drawing/2014/main" id="{EB9CDD94-3793-45C0-B0D4-5AF6E1B12A39}"/>
              </a:ext>
            </a:extLst>
          </p:cNvPr>
          <p:cNvSpPr txBox="1"/>
          <p:nvPr/>
        </p:nvSpPr>
        <p:spPr>
          <a:xfrm>
            <a:off x="2638387" y="1550751"/>
            <a:ext cx="1359055" cy="459700"/>
          </a:xfrm>
          <a:prstGeom prst="roundRect">
            <a:avLst/>
          </a:prstGeom>
          <a:noFill/>
          <a:ln w="19050">
            <a:solidFill>
              <a:srgbClr val="002060"/>
            </a:solidFill>
          </a:ln>
        </p:spPr>
        <p:txBody>
          <a:bodyPr wrap="square" rtlCol="0">
            <a:spAutoFit/>
          </a:bodyPr>
          <a:lstStyle>
            <a:defPPr>
              <a:defRPr lang="en-US"/>
            </a:defPPr>
            <a:lvl1pPr algn="ctr">
              <a:defRPr sz="1200" b="1"/>
            </a:lvl1pPr>
          </a:lstStyle>
          <a:p>
            <a:r>
              <a:rPr lang="en-AU" sz="1050" b="1" dirty="0">
                <a:solidFill>
                  <a:schemeClr val="tx1"/>
                </a:solidFill>
              </a:rPr>
              <a:t>Activate MHP (</a:t>
            </a:r>
            <a:r>
              <a:rPr lang="en-AU" sz="1050" i="1" dirty="0">
                <a:solidFill>
                  <a:schemeClr val="tx1"/>
                </a:solidFill>
              </a:rPr>
              <a:t>insert number(s)</a:t>
            </a:r>
            <a:r>
              <a:rPr lang="en-AU" sz="1050" b="1" dirty="0">
                <a:solidFill>
                  <a:schemeClr val="tx1"/>
                </a:solidFill>
              </a:rPr>
              <a:t>)</a:t>
            </a:r>
          </a:p>
        </p:txBody>
      </p:sp>
      <p:sp>
        <p:nvSpPr>
          <p:cNvPr id="8" name="Rectangle: Rounded Corners 7">
            <a:extLst>
              <a:ext uri="{FF2B5EF4-FFF2-40B4-BE49-F238E27FC236}">
                <a16:creationId xmlns:a16="http://schemas.microsoft.com/office/drawing/2014/main" id="{5F26135F-1F7A-4F95-9DA4-231F9FF83B0E}"/>
              </a:ext>
            </a:extLst>
          </p:cNvPr>
          <p:cNvSpPr/>
          <p:nvPr/>
        </p:nvSpPr>
        <p:spPr>
          <a:xfrm>
            <a:off x="429798" y="4343053"/>
            <a:ext cx="2220092" cy="667701"/>
          </a:xfrm>
          <a:prstGeom prst="round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AU" sz="1050" dirty="0">
                <a:solidFill>
                  <a:schemeClr val="tx1"/>
                </a:solidFill>
              </a:rPr>
              <a:t>Blood components supplied as per </a:t>
            </a:r>
            <a:r>
              <a:rPr lang="en-US" sz="1050" dirty="0">
                <a:solidFill>
                  <a:schemeClr val="tx1"/>
                </a:solidFill>
              </a:rPr>
              <a:t>locally agreed configuration*</a:t>
            </a:r>
          </a:p>
          <a:p>
            <a:pPr algn="r"/>
            <a:r>
              <a:rPr lang="en-US" sz="900" dirty="0">
                <a:solidFill>
                  <a:schemeClr val="tx1"/>
                </a:solidFill>
              </a:rPr>
              <a:t>*aiming for at least 2:1:1</a:t>
            </a:r>
            <a:r>
              <a:rPr lang="en-US" sz="900" baseline="30000" dirty="0">
                <a:solidFill>
                  <a:schemeClr val="tx1"/>
                </a:solidFill>
              </a:rPr>
              <a:t>a</a:t>
            </a:r>
            <a:r>
              <a:rPr lang="en-US" sz="900" dirty="0">
                <a:solidFill>
                  <a:schemeClr val="tx1"/>
                </a:solidFill>
              </a:rPr>
              <a:t> </a:t>
            </a:r>
            <a:endParaRPr lang="en-AU" sz="900" dirty="0">
              <a:solidFill>
                <a:schemeClr val="tx1"/>
              </a:solidFill>
            </a:endParaRPr>
          </a:p>
        </p:txBody>
      </p:sp>
      <p:sp>
        <p:nvSpPr>
          <p:cNvPr id="43" name="Rectangle: Rounded Corners 42">
            <a:extLst>
              <a:ext uri="{FF2B5EF4-FFF2-40B4-BE49-F238E27FC236}">
                <a16:creationId xmlns:a16="http://schemas.microsoft.com/office/drawing/2014/main" id="{AF306A30-01FC-4EA7-A70C-3293D61389D7}"/>
              </a:ext>
            </a:extLst>
          </p:cNvPr>
          <p:cNvSpPr/>
          <p:nvPr/>
        </p:nvSpPr>
        <p:spPr>
          <a:xfrm>
            <a:off x="889002" y="5238346"/>
            <a:ext cx="5181598" cy="985291"/>
          </a:xfrm>
          <a:prstGeom prst="roundRect">
            <a:avLst>
              <a:gd name="adj" fmla="val 7034"/>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050" b="1" dirty="0">
                <a:solidFill>
                  <a:schemeClr val="tx1"/>
                </a:solidFill>
              </a:rPr>
              <a:t>Consider:</a:t>
            </a:r>
          </a:p>
          <a:p>
            <a:pPr marL="171436" indent="-171436">
              <a:buFont typeface="Arial" panose="020B0604020202020204" pitchFamily="34" charset="0"/>
              <a:buChar char="•"/>
            </a:pPr>
            <a:r>
              <a:rPr lang="en-US" sz="1050" dirty="0">
                <a:solidFill>
                  <a:schemeClr val="tx1"/>
                </a:solidFill>
              </a:rPr>
              <a:t>Fibrinogen replacement: fibrinogen concentrate 3 to 4 g </a:t>
            </a:r>
            <a:r>
              <a:rPr lang="en-US" sz="1050" b="1" dirty="0">
                <a:solidFill>
                  <a:schemeClr val="tx1"/>
                </a:solidFill>
              </a:rPr>
              <a:t>or </a:t>
            </a:r>
            <a:r>
              <a:rPr lang="en-US" sz="1050" dirty="0">
                <a:solidFill>
                  <a:schemeClr val="tx1"/>
                </a:solidFill>
              </a:rPr>
              <a:t>cryoprecipitate (whole blood 10 units </a:t>
            </a:r>
            <a:r>
              <a:rPr lang="en-US" sz="1050" b="1" dirty="0">
                <a:solidFill>
                  <a:schemeClr val="tx1"/>
                </a:solidFill>
              </a:rPr>
              <a:t>or</a:t>
            </a:r>
            <a:r>
              <a:rPr lang="en-US" sz="1050" dirty="0">
                <a:solidFill>
                  <a:schemeClr val="tx1"/>
                </a:solidFill>
              </a:rPr>
              <a:t> apheresis 4 units in Australia, or 1 unit/30 kg body weight in New Zealand) </a:t>
            </a:r>
          </a:p>
          <a:p>
            <a:pPr marL="171436" indent="-171436">
              <a:buFont typeface="Arial" panose="020B0604020202020204" pitchFamily="34" charset="0"/>
              <a:buChar char="•"/>
            </a:pPr>
            <a:r>
              <a:rPr lang="en-US" sz="1050" dirty="0">
                <a:solidFill>
                  <a:schemeClr val="tx1"/>
                </a:solidFill>
              </a:rPr>
              <a:t>Tranexamic acid 1g IV over 10 minutes: If bleeding onset within 3 hours</a:t>
            </a:r>
          </a:p>
          <a:p>
            <a:pPr marL="171436" indent="-171436">
              <a:buFont typeface="Arial" panose="020B0604020202020204" pitchFamily="34" charset="0"/>
              <a:buChar char="•"/>
            </a:pPr>
            <a:r>
              <a:rPr lang="en-US" sz="1050" dirty="0">
                <a:solidFill>
                  <a:schemeClr val="tx1"/>
                </a:solidFill>
              </a:rPr>
              <a:t>10% calcium gluconate 10mL IV: If iCa</a:t>
            </a:r>
            <a:r>
              <a:rPr lang="en-US" sz="1050" baseline="30000" dirty="0">
                <a:solidFill>
                  <a:schemeClr val="tx1"/>
                </a:solidFill>
              </a:rPr>
              <a:t>2+ </a:t>
            </a:r>
            <a:r>
              <a:rPr lang="en-US" sz="1050" dirty="0">
                <a:solidFill>
                  <a:schemeClr val="tx1"/>
                </a:solidFill>
              </a:rPr>
              <a:t>&lt; 1 mmol/L </a:t>
            </a:r>
            <a:r>
              <a:rPr lang="en-US" sz="1050" b="1" dirty="0">
                <a:solidFill>
                  <a:schemeClr val="tx1"/>
                </a:solidFill>
              </a:rPr>
              <a:t> </a:t>
            </a:r>
            <a:r>
              <a:rPr lang="en-US" sz="1050" b="1" u="sng" dirty="0">
                <a:solidFill>
                  <a:schemeClr val="tx1"/>
                </a:solidFill>
              </a:rPr>
              <a:t>or</a:t>
            </a:r>
            <a:r>
              <a:rPr lang="en-US" sz="1050" b="1" dirty="0">
                <a:solidFill>
                  <a:schemeClr val="tx1"/>
                </a:solidFill>
              </a:rPr>
              <a:t> </a:t>
            </a:r>
            <a:r>
              <a:rPr lang="en-US" sz="1050" dirty="0">
                <a:solidFill>
                  <a:schemeClr val="tx1"/>
                </a:solidFill>
              </a:rPr>
              <a:t>for every 4 units of RBC</a:t>
            </a:r>
          </a:p>
        </p:txBody>
      </p:sp>
      <p:sp>
        <p:nvSpPr>
          <p:cNvPr id="11" name="Diamond 10">
            <a:extLst>
              <a:ext uri="{FF2B5EF4-FFF2-40B4-BE49-F238E27FC236}">
                <a16:creationId xmlns:a16="http://schemas.microsoft.com/office/drawing/2014/main" id="{999B4496-46F3-43EA-9FF2-732020AB20CA}"/>
              </a:ext>
            </a:extLst>
          </p:cNvPr>
          <p:cNvSpPr/>
          <p:nvPr/>
        </p:nvSpPr>
        <p:spPr>
          <a:xfrm>
            <a:off x="2465720" y="3587273"/>
            <a:ext cx="1750741" cy="686391"/>
          </a:xfrm>
          <a:prstGeom prst="diamond">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rPr>
              <a:t>VHA guided?</a:t>
            </a:r>
          </a:p>
        </p:txBody>
      </p:sp>
      <p:sp>
        <p:nvSpPr>
          <p:cNvPr id="61" name="Rectangle: Rounded Corners 60">
            <a:extLst>
              <a:ext uri="{FF2B5EF4-FFF2-40B4-BE49-F238E27FC236}">
                <a16:creationId xmlns:a16="http://schemas.microsoft.com/office/drawing/2014/main" id="{0E9932DA-B31D-4FA1-B73B-28A3380CA97C}"/>
              </a:ext>
            </a:extLst>
          </p:cNvPr>
          <p:cNvSpPr/>
          <p:nvPr/>
        </p:nvSpPr>
        <p:spPr>
          <a:xfrm>
            <a:off x="4208109" y="4339715"/>
            <a:ext cx="2220092" cy="671039"/>
          </a:xfrm>
          <a:prstGeom prst="round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AU" sz="1050" dirty="0">
                <a:solidFill>
                  <a:schemeClr val="tx1"/>
                </a:solidFill>
              </a:rPr>
              <a:t>Blood components/products and antifibrinolytic therapy as per local VHA guided algorithm</a:t>
            </a:r>
          </a:p>
        </p:txBody>
      </p:sp>
      <p:sp>
        <p:nvSpPr>
          <p:cNvPr id="20" name="Rectangle: Rounded Corners 19">
            <a:extLst>
              <a:ext uri="{FF2B5EF4-FFF2-40B4-BE49-F238E27FC236}">
                <a16:creationId xmlns:a16="http://schemas.microsoft.com/office/drawing/2014/main" id="{9F86B635-93A0-453A-A772-743519A40112}"/>
              </a:ext>
            </a:extLst>
          </p:cNvPr>
          <p:cNvSpPr/>
          <p:nvPr/>
        </p:nvSpPr>
        <p:spPr>
          <a:xfrm>
            <a:off x="4528073" y="1475170"/>
            <a:ext cx="2220089" cy="1992884"/>
          </a:xfrm>
          <a:prstGeom prst="roundRect">
            <a:avLst>
              <a:gd name="adj" fmla="val 7345"/>
            </a:avLst>
          </a:prstGeom>
          <a:solidFill>
            <a:schemeClr val="bg1">
              <a:lumMod val="85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sz="1050" b="1" dirty="0">
                <a:solidFill>
                  <a:schemeClr val="tx1"/>
                </a:solidFill>
              </a:rPr>
              <a:t>Transfusion laboratory</a:t>
            </a:r>
          </a:p>
          <a:p>
            <a:pPr marL="171450" indent="-171450">
              <a:buFont typeface="Arial" panose="020B0604020202020204" pitchFamily="34" charset="0"/>
              <a:buChar char="•"/>
            </a:pPr>
            <a:r>
              <a:rPr lang="en-AU" sz="1050" dirty="0">
                <a:solidFill>
                  <a:schemeClr val="tx1"/>
                </a:solidFill>
              </a:rPr>
              <a:t>Prepare and issue blood components/products</a:t>
            </a:r>
          </a:p>
          <a:p>
            <a:pPr marL="171450" indent="-171450">
              <a:buFont typeface="Arial" panose="020B0604020202020204" pitchFamily="34" charset="0"/>
              <a:buChar char="•"/>
            </a:pPr>
            <a:r>
              <a:rPr lang="en-AU" sz="1050" dirty="0">
                <a:solidFill>
                  <a:schemeClr val="tx1"/>
                </a:solidFill>
              </a:rPr>
              <a:t>Provide group specific blood components as soon as possible</a:t>
            </a:r>
          </a:p>
          <a:p>
            <a:pPr marL="171450" indent="-171450">
              <a:buFont typeface="Arial" panose="020B0604020202020204" pitchFamily="34" charset="0"/>
              <a:buChar char="•"/>
            </a:pPr>
            <a:r>
              <a:rPr lang="en-AU" sz="1050" dirty="0">
                <a:solidFill>
                  <a:schemeClr val="tx1"/>
                </a:solidFill>
              </a:rPr>
              <a:t>Anticipate additional blood component requirements</a:t>
            </a:r>
          </a:p>
          <a:p>
            <a:pPr marL="171450" indent="-171450">
              <a:buFont typeface="Arial" panose="020B0604020202020204" pitchFamily="34" charset="0"/>
              <a:buChar char="•"/>
            </a:pPr>
            <a:r>
              <a:rPr lang="en-AU" sz="1050" dirty="0">
                <a:solidFill>
                  <a:schemeClr val="tx1"/>
                </a:solidFill>
              </a:rPr>
              <a:t>Consider staff resources</a:t>
            </a:r>
          </a:p>
          <a:p>
            <a:pPr marL="171450" indent="-171450">
              <a:buFont typeface="Arial" panose="020B0604020202020204" pitchFamily="34" charset="0"/>
              <a:buChar char="•"/>
            </a:pPr>
            <a:r>
              <a:rPr lang="en-AU" sz="1050" dirty="0">
                <a:solidFill>
                  <a:schemeClr val="tx1"/>
                </a:solidFill>
              </a:rPr>
              <a:t>Notify haematologist as they may be required to liaise with the clinical team</a:t>
            </a:r>
            <a:endParaRPr lang="en-AU" sz="1050" dirty="0"/>
          </a:p>
        </p:txBody>
      </p:sp>
      <p:sp>
        <p:nvSpPr>
          <p:cNvPr id="63" name="Diamond 62">
            <a:extLst>
              <a:ext uri="{FF2B5EF4-FFF2-40B4-BE49-F238E27FC236}">
                <a16:creationId xmlns:a16="http://schemas.microsoft.com/office/drawing/2014/main" id="{8A0CC6BB-6512-4475-B2E9-C106B0FA7C15}"/>
              </a:ext>
            </a:extLst>
          </p:cNvPr>
          <p:cNvSpPr/>
          <p:nvPr/>
        </p:nvSpPr>
        <p:spPr>
          <a:xfrm>
            <a:off x="2667310" y="6440662"/>
            <a:ext cx="1558219" cy="826899"/>
          </a:xfrm>
          <a:prstGeom prst="diamond">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AU" sz="1000" dirty="0">
                <a:solidFill>
                  <a:schemeClr val="tx1"/>
                </a:solidFill>
              </a:rPr>
              <a:t>Critical bleeding controlled?</a:t>
            </a:r>
          </a:p>
        </p:txBody>
      </p:sp>
      <p:sp>
        <p:nvSpPr>
          <p:cNvPr id="68" name="TextBox 67">
            <a:extLst>
              <a:ext uri="{FF2B5EF4-FFF2-40B4-BE49-F238E27FC236}">
                <a16:creationId xmlns:a16="http://schemas.microsoft.com/office/drawing/2014/main" id="{3343AE9C-A6EB-451E-9DFB-F502F755F4DC}"/>
              </a:ext>
            </a:extLst>
          </p:cNvPr>
          <p:cNvSpPr txBox="1"/>
          <p:nvPr/>
        </p:nvSpPr>
        <p:spPr>
          <a:xfrm>
            <a:off x="4182349" y="3578753"/>
            <a:ext cx="425181" cy="307777"/>
          </a:xfrm>
          <a:prstGeom prst="rect">
            <a:avLst/>
          </a:prstGeom>
          <a:noFill/>
        </p:spPr>
        <p:txBody>
          <a:bodyPr wrap="none" rtlCol="0">
            <a:spAutoFit/>
          </a:bodyPr>
          <a:lstStyle/>
          <a:p>
            <a:r>
              <a:rPr lang="en-AU" sz="1400" b="1" dirty="0"/>
              <a:t>Yes</a:t>
            </a:r>
          </a:p>
        </p:txBody>
      </p:sp>
      <p:sp>
        <p:nvSpPr>
          <p:cNvPr id="84" name="Rectangle: Rounded Corners 83">
            <a:extLst>
              <a:ext uri="{FF2B5EF4-FFF2-40B4-BE49-F238E27FC236}">
                <a16:creationId xmlns:a16="http://schemas.microsoft.com/office/drawing/2014/main" id="{7D9423E8-4E13-425D-9532-3D4ECF5404DC}"/>
              </a:ext>
            </a:extLst>
          </p:cNvPr>
          <p:cNvSpPr/>
          <p:nvPr/>
        </p:nvSpPr>
        <p:spPr>
          <a:xfrm>
            <a:off x="1403872" y="7695012"/>
            <a:ext cx="4066391" cy="502335"/>
          </a:xfrm>
          <a:prstGeom prst="round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Targeted optimisation of coagulation, physiological and biochemical  parameters and continued patient assessment</a:t>
            </a:r>
            <a:endParaRPr lang="en-AU" sz="1050" b="1" dirty="0">
              <a:solidFill>
                <a:schemeClr val="tx1"/>
              </a:solidFill>
            </a:endParaRPr>
          </a:p>
        </p:txBody>
      </p:sp>
      <p:sp>
        <p:nvSpPr>
          <p:cNvPr id="87" name="TextBox 86">
            <a:extLst>
              <a:ext uri="{FF2B5EF4-FFF2-40B4-BE49-F238E27FC236}">
                <a16:creationId xmlns:a16="http://schemas.microsoft.com/office/drawing/2014/main" id="{922977CB-5976-4588-B7E8-45B8A71383A1}"/>
              </a:ext>
            </a:extLst>
          </p:cNvPr>
          <p:cNvSpPr txBox="1"/>
          <p:nvPr/>
        </p:nvSpPr>
        <p:spPr>
          <a:xfrm>
            <a:off x="3445136" y="7267561"/>
            <a:ext cx="425181" cy="307777"/>
          </a:xfrm>
          <a:prstGeom prst="rect">
            <a:avLst/>
          </a:prstGeom>
          <a:noFill/>
        </p:spPr>
        <p:txBody>
          <a:bodyPr wrap="none" rtlCol="0">
            <a:spAutoFit/>
          </a:bodyPr>
          <a:lstStyle/>
          <a:p>
            <a:r>
              <a:rPr lang="en-AU" sz="1400" b="1" dirty="0"/>
              <a:t>Yes</a:t>
            </a:r>
          </a:p>
        </p:txBody>
      </p:sp>
      <p:pic>
        <p:nvPicPr>
          <p:cNvPr id="39" name="Picture 38">
            <a:extLst>
              <a:ext uri="{FF2B5EF4-FFF2-40B4-BE49-F238E27FC236}">
                <a16:creationId xmlns:a16="http://schemas.microsoft.com/office/drawing/2014/main" id="{14F77CCD-CEB5-4526-816B-87238D801A52}"/>
              </a:ext>
            </a:extLst>
          </p:cNvPr>
          <p:cNvPicPr>
            <a:picLocks noChangeAspect="1"/>
          </p:cNvPicPr>
          <p:nvPr/>
        </p:nvPicPr>
        <p:blipFill>
          <a:blip r:embed="rId4"/>
          <a:stretch>
            <a:fillRect/>
          </a:stretch>
        </p:blipFill>
        <p:spPr>
          <a:xfrm>
            <a:off x="2270869" y="3550894"/>
            <a:ext cx="477986" cy="400734"/>
          </a:xfrm>
          <a:prstGeom prst="rect">
            <a:avLst/>
          </a:prstGeom>
        </p:spPr>
      </p:pic>
      <p:sp>
        <p:nvSpPr>
          <p:cNvPr id="12" name="TextBox 11">
            <a:extLst>
              <a:ext uri="{FF2B5EF4-FFF2-40B4-BE49-F238E27FC236}">
                <a16:creationId xmlns:a16="http://schemas.microsoft.com/office/drawing/2014/main" id="{E44F6987-43B4-361E-75CC-8F1BAC52750D}"/>
              </a:ext>
            </a:extLst>
          </p:cNvPr>
          <p:cNvSpPr txBox="1"/>
          <p:nvPr/>
        </p:nvSpPr>
        <p:spPr>
          <a:xfrm>
            <a:off x="3962572" y="7159532"/>
            <a:ext cx="2006107" cy="276013"/>
          </a:xfrm>
          <a:prstGeom prst="roundRect">
            <a:avLst/>
          </a:prstGeom>
          <a:solidFill>
            <a:schemeClr val="bg1">
              <a:lumMod val="85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a:defRPr sz="113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AU" sz="1050" dirty="0"/>
              <a:t>Notify transfusion laboratory</a:t>
            </a:r>
          </a:p>
        </p:txBody>
      </p:sp>
      <p:sp>
        <p:nvSpPr>
          <p:cNvPr id="65" name="TextBox 64">
            <a:extLst>
              <a:ext uri="{FF2B5EF4-FFF2-40B4-BE49-F238E27FC236}">
                <a16:creationId xmlns:a16="http://schemas.microsoft.com/office/drawing/2014/main" id="{5A33E716-6DF8-5843-CFCE-B7AD1B5CB722}"/>
              </a:ext>
            </a:extLst>
          </p:cNvPr>
          <p:cNvSpPr txBox="1"/>
          <p:nvPr/>
        </p:nvSpPr>
        <p:spPr>
          <a:xfrm>
            <a:off x="1081070" y="323561"/>
            <a:ext cx="5196348" cy="246221"/>
          </a:xfrm>
          <a:prstGeom prst="rect">
            <a:avLst/>
          </a:prstGeom>
          <a:noFill/>
        </p:spPr>
        <p:txBody>
          <a:bodyPr wrap="square" rtlCol="0">
            <a:spAutoFit/>
          </a:bodyPr>
          <a:lstStyle/>
          <a:p>
            <a:r>
              <a:rPr lang="en-AU" sz="1000" b="1" dirty="0">
                <a:solidFill>
                  <a:schemeClr val="bg1"/>
                </a:solidFill>
              </a:rPr>
              <a:t>*must be adapted to local institutional requirements and resources</a:t>
            </a:r>
          </a:p>
        </p:txBody>
      </p:sp>
      <p:cxnSp>
        <p:nvCxnSpPr>
          <p:cNvPr id="9" name="Connector: Elbow 8">
            <a:extLst>
              <a:ext uri="{FF2B5EF4-FFF2-40B4-BE49-F238E27FC236}">
                <a16:creationId xmlns:a16="http://schemas.microsoft.com/office/drawing/2014/main" id="{F483269E-693B-7FB7-8B6B-3FD2E3BCD047}"/>
              </a:ext>
            </a:extLst>
          </p:cNvPr>
          <p:cNvCxnSpPr>
            <a:cxnSpLocks/>
            <a:stCxn id="11" idx="1"/>
            <a:endCxn id="8" idx="0"/>
          </p:cNvCxnSpPr>
          <p:nvPr/>
        </p:nvCxnSpPr>
        <p:spPr>
          <a:xfrm rot="10800000" flipV="1">
            <a:off x="1539844" y="3930469"/>
            <a:ext cx="925876" cy="412584"/>
          </a:xfrm>
          <a:prstGeom prst="bentConnector2">
            <a:avLst/>
          </a:prstGeom>
          <a:ln w="19050">
            <a:solidFill>
              <a:srgbClr val="002060"/>
            </a:solidFill>
            <a:tailEnd type="triangle"/>
          </a:ln>
        </p:spPr>
        <p:style>
          <a:lnRef idx="1">
            <a:schemeClr val="dk1"/>
          </a:lnRef>
          <a:fillRef idx="0">
            <a:schemeClr val="dk1"/>
          </a:fillRef>
          <a:effectRef idx="0">
            <a:schemeClr val="dk1"/>
          </a:effectRef>
          <a:fontRef idx="minor">
            <a:schemeClr val="tx1"/>
          </a:fontRef>
        </p:style>
      </p:cxnSp>
      <p:cxnSp>
        <p:nvCxnSpPr>
          <p:cNvPr id="14" name="Connector: Elbow 13">
            <a:extLst>
              <a:ext uri="{FF2B5EF4-FFF2-40B4-BE49-F238E27FC236}">
                <a16:creationId xmlns:a16="http://schemas.microsoft.com/office/drawing/2014/main" id="{93425890-EE17-C058-376C-D4C0B7F4BD27}"/>
              </a:ext>
            </a:extLst>
          </p:cNvPr>
          <p:cNvCxnSpPr>
            <a:cxnSpLocks/>
            <a:stCxn id="11" idx="3"/>
            <a:endCxn id="61" idx="0"/>
          </p:cNvCxnSpPr>
          <p:nvPr/>
        </p:nvCxnSpPr>
        <p:spPr>
          <a:xfrm>
            <a:off x="4216461" y="3930469"/>
            <a:ext cx="1101694" cy="409246"/>
          </a:xfrm>
          <a:prstGeom prst="bentConnector2">
            <a:avLst/>
          </a:prstGeom>
          <a:ln w="19050">
            <a:solidFill>
              <a:srgbClr val="002060"/>
            </a:solidFill>
            <a:tailEnd type="triangle"/>
          </a:ln>
        </p:spPr>
        <p:style>
          <a:lnRef idx="1">
            <a:schemeClr val="accent6"/>
          </a:lnRef>
          <a:fillRef idx="0">
            <a:schemeClr val="accent6"/>
          </a:fillRef>
          <a:effectRef idx="0">
            <a:schemeClr val="accent6"/>
          </a:effectRef>
          <a:fontRef idx="minor">
            <a:schemeClr val="tx1"/>
          </a:fontRef>
        </p:style>
      </p:cxnSp>
      <p:cxnSp>
        <p:nvCxnSpPr>
          <p:cNvPr id="82" name="Straight Arrow Connector 81">
            <a:extLst>
              <a:ext uri="{FF2B5EF4-FFF2-40B4-BE49-F238E27FC236}">
                <a16:creationId xmlns:a16="http://schemas.microsoft.com/office/drawing/2014/main" id="{E783E05D-D69B-DC31-E13D-7D61F2DC206C}"/>
              </a:ext>
            </a:extLst>
          </p:cNvPr>
          <p:cNvCxnSpPr>
            <a:cxnSpLocks/>
          </p:cNvCxnSpPr>
          <p:nvPr/>
        </p:nvCxnSpPr>
        <p:spPr>
          <a:xfrm>
            <a:off x="3330481" y="1993235"/>
            <a:ext cx="0" cy="367311"/>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34A54B17-54F7-485F-7B49-F29C7E076821}"/>
              </a:ext>
            </a:extLst>
          </p:cNvPr>
          <p:cNvSpPr txBox="1">
            <a:spLocks noChangeArrowheads="1"/>
          </p:cNvSpPr>
          <p:nvPr/>
        </p:nvSpPr>
        <p:spPr bwMode="auto">
          <a:xfrm>
            <a:off x="198602" y="9431278"/>
            <a:ext cx="5592597" cy="48474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AU" altLang="en-US" sz="850" b="1" dirty="0">
                <a:latin typeface="+mn-lt"/>
              </a:rPr>
              <a:t>a </a:t>
            </a:r>
            <a:r>
              <a:rPr lang="en-AU" altLang="en-US" sz="850" dirty="0">
                <a:latin typeface="+mn-lt"/>
              </a:rPr>
              <a:t>A</a:t>
            </a:r>
            <a:r>
              <a:rPr lang="en-AU" sz="850" dirty="0">
                <a:effectLst/>
                <a:latin typeface="+mn-lt"/>
                <a:ea typeface="Calibri" panose="020F0502020204030204" pitchFamily="34" charset="0"/>
              </a:rPr>
              <a:t>t least 1 unit FFP for every 2 units of RBC, and 1 adult dose PLT (equivalent to 4 donor units) for every 8 units of RBC.</a:t>
            </a:r>
          </a:p>
          <a:p>
            <a:pPr eaLnBrk="1" hangingPunct="1">
              <a:spcBef>
                <a:spcPct val="0"/>
              </a:spcBef>
              <a:buFontTx/>
              <a:buNone/>
            </a:pPr>
            <a:r>
              <a:rPr lang="en-AU" altLang="en-US" sz="850" b="1" dirty="0">
                <a:latin typeface="+mn-lt"/>
              </a:rPr>
              <a:t>b</a:t>
            </a:r>
            <a:r>
              <a:rPr lang="en-AU" altLang="en-US" sz="850" dirty="0">
                <a:latin typeface="+mn-lt"/>
              </a:rPr>
              <a:t> </a:t>
            </a:r>
            <a:r>
              <a:rPr lang="en-US" altLang="en-US" sz="850" dirty="0">
                <a:latin typeface="+mn-lt"/>
              </a:rPr>
              <a:t>The normal range for base excess is -2 to +2. A base excess of ≥-6 refers to a base excess of  -5, -4, -3 and so forth. A base excess of -7, -8, -9 and so on is associated with worsening prognosis. </a:t>
            </a:r>
            <a:endParaRPr lang="en-AU" altLang="en-US" sz="850" dirty="0">
              <a:latin typeface="+mn-lt"/>
            </a:endParaRPr>
          </a:p>
        </p:txBody>
      </p:sp>
      <p:graphicFrame>
        <p:nvGraphicFramePr>
          <p:cNvPr id="118" name="Table 5">
            <a:extLst>
              <a:ext uri="{FF2B5EF4-FFF2-40B4-BE49-F238E27FC236}">
                <a16:creationId xmlns:a16="http://schemas.microsoft.com/office/drawing/2014/main" id="{40A65A97-B91F-96BE-266A-971C17D024E5}"/>
              </a:ext>
            </a:extLst>
          </p:cNvPr>
          <p:cNvGraphicFramePr>
            <a:graphicFrameLocks noGrp="1"/>
          </p:cNvGraphicFramePr>
          <p:nvPr>
            <p:extLst>
              <p:ext uri="{D42A27DB-BD31-4B8C-83A1-F6EECF244321}">
                <p14:modId xmlns:p14="http://schemas.microsoft.com/office/powerpoint/2010/main" val="2167413624"/>
              </p:ext>
            </p:extLst>
          </p:nvPr>
        </p:nvGraphicFramePr>
        <p:xfrm>
          <a:off x="198602" y="8332991"/>
          <a:ext cx="6493977" cy="1120619"/>
        </p:xfrm>
        <a:graphic>
          <a:graphicData uri="http://schemas.openxmlformats.org/drawingml/2006/table">
            <a:tbl>
              <a:tblPr firstRow="1" bandRow="1">
                <a:tableStyleId>{5C22544A-7EE6-4342-B048-85BDC9FD1C3A}</a:tableStyleId>
              </a:tblPr>
              <a:tblGrid>
                <a:gridCol w="1357930">
                  <a:extLst>
                    <a:ext uri="{9D8B030D-6E8A-4147-A177-3AD203B41FA5}">
                      <a16:colId xmlns:a16="http://schemas.microsoft.com/office/drawing/2014/main" val="1448677632"/>
                    </a:ext>
                  </a:extLst>
                </a:gridCol>
                <a:gridCol w="1839777">
                  <a:extLst>
                    <a:ext uri="{9D8B030D-6E8A-4147-A177-3AD203B41FA5}">
                      <a16:colId xmlns:a16="http://schemas.microsoft.com/office/drawing/2014/main" val="2322762016"/>
                    </a:ext>
                  </a:extLst>
                </a:gridCol>
                <a:gridCol w="1648135">
                  <a:extLst>
                    <a:ext uri="{9D8B030D-6E8A-4147-A177-3AD203B41FA5}">
                      <a16:colId xmlns:a16="http://schemas.microsoft.com/office/drawing/2014/main" val="3342555177"/>
                    </a:ext>
                  </a:extLst>
                </a:gridCol>
                <a:gridCol w="1648135">
                  <a:extLst>
                    <a:ext uri="{9D8B030D-6E8A-4147-A177-3AD203B41FA5}">
                      <a16:colId xmlns:a16="http://schemas.microsoft.com/office/drawing/2014/main" val="3309750308"/>
                    </a:ext>
                  </a:extLst>
                </a:gridCol>
              </a:tblGrid>
              <a:tr h="213849">
                <a:tc>
                  <a:txBody>
                    <a:bodyPr/>
                    <a:lstStyle/>
                    <a:p>
                      <a:pPr marL="0" marR="0" lvl="0" indent="0" algn="l" defTabSz="685771" rtl="0" eaLnBrk="1" fontAlgn="auto" latinLnBrk="0" hangingPunct="1">
                        <a:lnSpc>
                          <a:spcPct val="100000"/>
                        </a:lnSpc>
                        <a:spcBef>
                          <a:spcPts val="0"/>
                        </a:spcBef>
                        <a:spcAft>
                          <a:spcPts val="0"/>
                        </a:spcAft>
                        <a:buClrTx/>
                        <a:buSzTx/>
                        <a:buFontTx/>
                        <a:buNone/>
                        <a:tabLst/>
                        <a:defRPr/>
                      </a:pPr>
                      <a:r>
                        <a:rPr lang="en-AU" sz="1000" b="1" dirty="0">
                          <a:solidFill>
                            <a:srgbClr val="C00000"/>
                          </a:solidFill>
                        </a:rPr>
                        <a:t>OPTIMISE</a:t>
                      </a:r>
                      <a:endParaRPr lang="en-AU" sz="1000" dirty="0"/>
                    </a:p>
                  </a:txBody>
                  <a:tcPr>
                    <a:solidFill>
                      <a:schemeClr val="accent5">
                        <a:lumMod val="20000"/>
                        <a:lumOff val="80000"/>
                      </a:schemeClr>
                    </a:solidFill>
                  </a:tcPr>
                </a:tc>
                <a:tc>
                  <a:txBody>
                    <a:bodyPr/>
                    <a:lstStyle/>
                    <a:p>
                      <a:pPr marL="0" marR="0" lvl="0" indent="0" algn="l" defTabSz="685771" rtl="0" eaLnBrk="1" fontAlgn="auto" latinLnBrk="0" hangingPunct="1">
                        <a:lnSpc>
                          <a:spcPct val="100000"/>
                        </a:lnSpc>
                        <a:spcBef>
                          <a:spcPts val="0"/>
                        </a:spcBef>
                        <a:spcAft>
                          <a:spcPts val="0"/>
                        </a:spcAft>
                        <a:buClrTx/>
                        <a:buSzTx/>
                        <a:buFontTx/>
                        <a:buNone/>
                        <a:tabLst/>
                        <a:defRPr/>
                      </a:pPr>
                      <a:r>
                        <a:rPr lang="en-AU" sz="1000" b="1" baseline="30000" dirty="0">
                          <a:solidFill>
                            <a:srgbClr val="C00000"/>
                          </a:solidFill>
                        </a:rPr>
                        <a:t># </a:t>
                      </a:r>
                      <a:r>
                        <a:rPr lang="en-AU" sz="1000" b="1" dirty="0">
                          <a:solidFill>
                            <a:srgbClr val="C00000"/>
                          </a:solidFill>
                        </a:rPr>
                        <a:t>REPEAT ASSESSMENT</a:t>
                      </a:r>
                      <a:endParaRPr lang="en-AU" sz="1000" baseline="30000" dirty="0"/>
                    </a:p>
                  </a:txBody>
                  <a:tcPr>
                    <a:solidFill>
                      <a:schemeClr val="accent5">
                        <a:lumMod val="20000"/>
                        <a:lumOff val="80000"/>
                      </a:schemeClr>
                    </a:solidFill>
                  </a:tcPr>
                </a:tc>
                <a:tc gridSpan="2">
                  <a:txBody>
                    <a:bodyPr/>
                    <a:lstStyle/>
                    <a:p>
                      <a:pPr marL="0" marR="0" lvl="0" indent="0" algn="l" defTabSz="685771" rtl="0" eaLnBrk="1" fontAlgn="auto" latinLnBrk="0" hangingPunct="1">
                        <a:lnSpc>
                          <a:spcPct val="100000"/>
                        </a:lnSpc>
                        <a:spcBef>
                          <a:spcPts val="0"/>
                        </a:spcBef>
                        <a:spcAft>
                          <a:spcPts val="0"/>
                        </a:spcAft>
                        <a:buClrTx/>
                        <a:buSzTx/>
                        <a:buFontTx/>
                        <a:buNone/>
                        <a:tabLst/>
                        <a:defRPr/>
                      </a:pPr>
                      <a:r>
                        <a:rPr lang="en-AU" sz="1000" b="1" baseline="30000" dirty="0">
                          <a:solidFill>
                            <a:srgbClr val="C00000"/>
                          </a:solidFill>
                        </a:rPr>
                        <a:t>+</a:t>
                      </a:r>
                      <a:r>
                        <a:rPr lang="en-AU" sz="1000" b="1" dirty="0">
                          <a:solidFill>
                            <a:srgbClr val="C00000"/>
                          </a:solidFill>
                        </a:rPr>
                        <a:t>CRITICAL TARGETS</a:t>
                      </a:r>
                    </a:p>
                  </a:txBody>
                  <a:tcPr>
                    <a:solidFill>
                      <a:schemeClr val="accent5">
                        <a:lumMod val="20000"/>
                        <a:lumOff val="80000"/>
                      </a:schemeClr>
                    </a:solidFill>
                  </a:tcPr>
                </a:tc>
                <a:tc hMerge="1">
                  <a:txBody>
                    <a:bodyPr/>
                    <a:lstStyle/>
                    <a:p>
                      <a:pPr marL="0" marR="0" lvl="0" indent="0" algn="l" defTabSz="685771" rtl="0" eaLnBrk="1" fontAlgn="auto" latinLnBrk="0" hangingPunct="1">
                        <a:lnSpc>
                          <a:spcPct val="100000"/>
                        </a:lnSpc>
                        <a:spcBef>
                          <a:spcPts val="0"/>
                        </a:spcBef>
                        <a:spcAft>
                          <a:spcPts val="0"/>
                        </a:spcAft>
                        <a:buClrTx/>
                        <a:buSzTx/>
                        <a:buFontTx/>
                        <a:buNone/>
                        <a:tabLst/>
                        <a:defRPr/>
                      </a:pPr>
                      <a:endParaRPr lang="en-AU" sz="1000" b="1" dirty="0">
                        <a:solidFill>
                          <a:srgbClr val="C00000"/>
                        </a:solidFill>
                      </a:endParaRPr>
                    </a:p>
                  </a:txBody>
                  <a:tcPr>
                    <a:solidFill>
                      <a:schemeClr val="accent5">
                        <a:lumMod val="20000"/>
                        <a:lumOff val="80000"/>
                      </a:schemeClr>
                    </a:solidFill>
                  </a:tcPr>
                </a:tc>
                <a:extLst>
                  <a:ext uri="{0D108BD9-81ED-4DB2-BD59-A6C34878D82A}">
                    <a16:rowId xmlns:a16="http://schemas.microsoft.com/office/drawing/2014/main" val="3870410495"/>
                  </a:ext>
                </a:extLst>
              </a:tr>
              <a:tr h="876779">
                <a:tc>
                  <a:txBody>
                    <a:bodyPr/>
                    <a:lstStyle/>
                    <a:p>
                      <a:pPr marL="171436" indent="-171436">
                        <a:buFont typeface="Arial" panose="020B0604020202020204" pitchFamily="34" charset="0"/>
                        <a:buChar char="•"/>
                      </a:pPr>
                      <a:r>
                        <a:rPr lang="en-AU" sz="1000" b="0" dirty="0">
                          <a:solidFill>
                            <a:schemeClr val="tx1"/>
                          </a:solidFill>
                        </a:rPr>
                        <a:t>Oxygenation</a:t>
                      </a:r>
                    </a:p>
                    <a:p>
                      <a:pPr marL="171436" indent="-171436">
                        <a:buFont typeface="Arial" panose="020B0604020202020204" pitchFamily="34" charset="0"/>
                        <a:buChar char="•"/>
                      </a:pPr>
                      <a:r>
                        <a:rPr lang="en-AU" sz="1000" b="0" dirty="0">
                          <a:solidFill>
                            <a:schemeClr val="tx1"/>
                          </a:solidFill>
                        </a:rPr>
                        <a:t>Cardiac output</a:t>
                      </a:r>
                    </a:p>
                    <a:p>
                      <a:pPr marL="171436" indent="-171436">
                        <a:buFont typeface="Arial" panose="020B0604020202020204" pitchFamily="34" charset="0"/>
                        <a:buChar char="•"/>
                      </a:pPr>
                      <a:r>
                        <a:rPr lang="en-AU" sz="1000" b="0" dirty="0">
                          <a:solidFill>
                            <a:schemeClr val="tx1"/>
                          </a:solidFill>
                        </a:rPr>
                        <a:t>Tissue perfusion</a:t>
                      </a:r>
                    </a:p>
                    <a:p>
                      <a:pPr marL="171436" indent="-171436">
                        <a:buFont typeface="Arial" panose="020B0604020202020204" pitchFamily="34" charset="0"/>
                        <a:buChar char="•"/>
                      </a:pPr>
                      <a:r>
                        <a:rPr lang="en-AU" sz="1000" b="0" dirty="0">
                          <a:solidFill>
                            <a:schemeClr val="tx1"/>
                          </a:solidFill>
                        </a:rPr>
                        <a:t>Metabolic state</a:t>
                      </a:r>
                    </a:p>
                    <a:p>
                      <a:endParaRPr lang="en-AU" sz="1000" dirty="0"/>
                    </a:p>
                  </a:txBody>
                  <a:tcPr>
                    <a:solidFill>
                      <a:schemeClr val="accent5">
                        <a:lumMod val="20000"/>
                        <a:lumOff val="80000"/>
                      </a:schemeClr>
                    </a:solidFill>
                  </a:tcPr>
                </a:tc>
                <a:tc>
                  <a:txBody>
                    <a:bodyPr/>
                    <a:lstStyle/>
                    <a:p>
                      <a:r>
                        <a:rPr lang="en-AU" sz="1000" dirty="0">
                          <a:solidFill>
                            <a:schemeClr val="tx1"/>
                          </a:solidFill>
                        </a:rPr>
                        <a:t>(at least every 4 units of RBC):</a:t>
                      </a:r>
                    </a:p>
                    <a:p>
                      <a:pPr marL="171436" indent="-171436">
                        <a:buFont typeface="Arial" panose="020B0604020202020204" pitchFamily="34" charset="0"/>
                        <a:buChar char="•"/>
                      </a:pPr>
                      <a:r>
                        <a:rPr lang="en-AU" sz="1000" dirty="0">
                          <a:solidFill>
                            <a:schemeClr val="tx1"/>
                          </a:solidFill>
                        </a:rPr>
                        <a:t>Full blood count</a:t>
                      </a:r>
                    </a:p>
                    <a:p>
                      <a:pPr marL="171436" indent="-171436">
                        <a:buFont typeface="Arial" panose="020B0604020202020204" pitchFamily="34" charset="0"/>
                        <a:buChar char="•"/>
                      </a:pPr>
                      <a:r>
                        <a:rPr lang="en-AU" sz="1000" dirty="0">
                          <a:solidFill>
                            <a:schemeClr val="tx1"/>
                          </a:solidFill>
                        </a:rPr>
                        <a:t>Coagulation screen</a:t>
                      </a:r>
                    </a:p>
                    <a:p>
                      <a:pPr marL="171436" indent="-171436">
                        <a:buFont typeface="Arial" panose="020B0604020202020204" pitchFamily="34" charset="0"/>
                        <a:buChar char="•"/>
                      </a:pPr>
                      <a:r>
                        <a:rPr lang="en-AU" sz="1000" dirty="0">
                          <a:solidFill>
                            <a:schemeClr val="tx1"/>
                          </a:solidFill>
                        </a:rPr>
                        <a:t>Ionised calcium</a:t>
                      </a:r>
                    </a:p>
                    <a:p>
                      <a:pPr marL="171436" indent="-171436">
                        <a:buFont typeface="Arial" panose="020B0604020202020204" pitchFamily="34" charset="0"/>
                        <a:buChar char="•"/>
                      </a:pPr>
                      <a:r>
                        <a:rPr lang="en-AU" sz="1000" dirty="0">
                          <a:solidFill>
                            <a:schemeClr val="tx1"/>
                          </a:solidFill>
                        </a:rPr>
                        <a:t>Blood gas</a:t>
                      </a:r>
                      <a:endParaRPr lang="en-AU" sz="1000" dirty="0"/>
                    </a:p>
                  </a:txBody>
                  <a:tcPr>
                    <a:solidFill>
                      <a:schemeClr val="accent5">
                        <a:lumMod val="20000"/>
                        <a:lumOff val="80000"/>
                      </a:schemeClr>
                    </a:solidFill>
                  </a:tcPr>
                </a:tc>
                <a:tc>
                  <a:txBody>
                    <a:bodyPr/>
                    <a:lstStyle/>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Temperature ≥ 35</a:t>
                      </a:r>
                      <a:r>
                        <a:rPr lang="en-AU" sz="1000" b="0" baseline="30000" dirty="0">
                          <a:solidFill>
                            <a:schemeClr val="tx1"/>
                          </a:solidFill>
                        </a:rPr>
                        <a:t>◦</a:t>
                      </a:r>
                      <a:r>
                        <a:rPr lang="en-AU" sz="1000" b="0" dirty="0">
                          <a:solidFill>
                            <a:schemeClr val="tx1"/>
                          </a:solidFill>
                        </a:rPr>
                        <a:t>C</a:t>
                      </a:r>
                    </a:p>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pH ≥ 7.2	</a:t>
                      </a:r>
                    </a:p>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Base excess ≥ -6</a:t>
                      </a:r>
                      <a:r>
                        <a:rPr lang="en-AU" sz="1000" dirty="0">
                          <a:solidFill>
                            <a:schemeClr val="tx1"/>
                          </a:solidFill>
                        </a:rPr>
                        <a:t>mmol/L</a:t>
                      </a:r>
                      <a:endParaRPr lang="en-AU" sz="1000" baseline="30000" dirty="0">
                        <a:solidFill>
                          <a:schemeClr val="tx1"/>
                        </a:solidFill>
                      </a:endParaRPr>
                    </a:p>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Lactate ≤ 4 mmol/L</a:t>
                      </a:r>
                    </a:p>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iCa</a:t>
                      </a:r>
                      <a:r>
                        <a:rPr lang="en-AU" sz="1000" b="0" baseline="30000" dirty="0">
                          <a:solidFill>
                            <a:schemeClr val="tx1"/>
                          </a:solidFill>
                        </a:rPr>
                        <a:t>2+</a:t>
                      </a:r>
                      <a:r>
                        <a:rPr lang="en-AU" sz="1000" b="0" dirty="0">
                          <a:solidFill>
                            <a:schemeClr val="tx1"/>
                          </a:solidFill>
                        </a:rPr>
                        <a:t> ≥ 1.0 mmol/L</a:t>
                      </a:r>
                      <a:endParaRPr lang="en-AU" sz="1000" dirty="0"/>
                    </a:p>
                  </a:txBody>
                  <a:tcPr>
                    <a:solidFill>
                      <a:schemeClr val="accent5">
                        <a:lumMod val="20000"/>
                        <a:lumOff val="80000"/>
                      </a:schemeClr>
                    </a:solidFill>
                  </a:tcPr>
                </a:tc>
                <a:tc>
                  <a:txBody>
                    <a:bodyPr/>
                    <a:lstStyle/>
                    <a:p>
                      <a:pPr marL="171436" marR="0" lvl="0" indent="-171436" algn="l" defTabSz="68577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00" b="0" dirty="0">
                          <a:solidFill>
                            <a:schemeClr val="tx1"/>
                          </a:solidFill>
                          <a:sym typeface="Wingdings" panose="05000000000000000000" pitchFamily="2" charset="2"/>
                        </a:rPr>
                        <a:t>P</a:t>
                      </a:r>
                      <a:r>
                        <a:rPr lang="en-AU" sz="1000" b="0" dirty="0">
                          <a:solidFill>
                            <a:schemeClr val="tx1"/>
                          </a:solidFill>
                        </a:rPr>
                        <a:t>latelets &gt; 50 x 10</a:t>
                      </a:r>
                      <a:r>
                        <a:rPr lang="en-AU" sz="1000" b="0" baseline="30000" dirty="0">
                          <a:solidFill>
                            <a:schemeClr val="tx1"/>
                          </a:solidFill>
                        </a:rPr>
                        <a:t>9</a:t>
                      </a:r>
                      <a:r>
                        <a:rPr lang="en-AU" sz="1000" b="0" dirty="0">
                          <a:solidFill>
                            <a:schemeClr val="tx1"/>
                          </a:solidFill>
                        </a:rPr>
                        <a:t>/L</a:t>
                      </a:r>
                    </a:p>
                    <a:p>
                      <a:pPr marL="171436" marR="0" lvl="0" indent="-171436" algn="l" defTabSz="68577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00" b="0" dirty="0">
                          <a:solidFill>
                            <a:schemeClr val="tx1"/>
                          </a:solidFill>
                        </a:rPr>
                        <a:t>PT/APTT ≤ 1.5 x normal</a:t>
                      </a:r>
                    </a:p>
                    <a:p>
                      <a:pPr marL="171436" indent="-171436">
                        <a:buFont typeface="Arial" panose="020B0604020202020204" pitchFamily="34" charset="0"/>
                        <a:buChar char="•"/>
                      </a:pPr>
                      <a:r>
                        <a:rPr lang="en-AU" sz="1000" b="0" dirty="0">
                          <a:solidFill>
                            <a:schemeClr val="tx1"/>
                          </a:solidFill>
                        </a:rPr>
                        <a:t>INR ≤ 1.5</a:t>
                      </a:r>
                    </a:p>
                    <a:p>
                      <a:pPr marL="171436" marR="0" lvl="0" indent="-171436" algn="l" defTabSz="68577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00" b="0" dirty="0">
                          <a:solidFill>
                            <a:schemeClr val="tx1"/>
                          </a:solidFill>
                        </a:rPr>
                        <a:t>Fibrinogen ≥ 2.0 g/L</a:t>
                      </a:r>
                    </a:p>
                    <a:p>
                      <a:pPr marL="171436" indent="-171436">
                        <a:buFont typeface="Arial" panose="020B0604020202020204" pitchFamily="34" charset="0"/>
                        <a:buChar char="•"/>
                      </a:pPr>
                      <a:endParaRPr lang="en-AU" sz="1000" dirty="0"/>
                    </a:p>
                  </a:txBody>
                  <a:tcPr>
                    <a:solidFill>
                      <a:schemeClr val="accent5">
                        <a:lumMod val="20000"/>
                        <a:lumOff val="80000"/>
                      </a:schemeClr>
                    </a:solidFill>
                  </a:tcPr>
                </a:tc>
                <a:extLst>
                  <a:ext uri="{0D108BD9-81ED-4DB2-BD59-A6C34878D82A}">
                    <a16:rowId xmlns:a16="http://schemas.microsoft.com/office/drawing/2014/main" val="4232261770"/>
                  </a:ext>
                </a:extLst>
              </a:tr>
            </a:tbl>
          </a:graphicData>
        </a:graphic>
      </p:graphicFrame>
      <p:pic>
        <p:nvPicPr>
          <p:cNvPr id="21" name="Picture 20">
            <a:extLst>
              <a:ext uri="{FF2B5EF4-FFF2-40B4-BE49-F238E27FC236}">
                <a16:creationId xmlns:a16="http://schemas.microsoft.com/office/drawing/2014/main" id="{FC836DD9-4093-B511-8167-62493BCFB34A}"/>
              </a:ext>
            </a:extLst>
          </p:cNvPr>
          <p:cNvPicPr>
            <a:picLocks noChangeAspect="1"/>
          </p:cNvPicPr>
          <p:nvPr/>
        </p:nvPicPr>
        <p:blipFill>
          <a:blip r:embed="rId4"/>
          <a:stretch>
            <a:fillRect/>
          </a:stretch>
        </p:blipFill>
        <p:spPr>
          <a:xfrm>
            <a:off x="4071701" y="6554992"/>
            <a:ext cx="432854" cy="377985"/>
          </a:xfrm>
          <a:prstGeom prst="rect">
            <a:avLst/>
          </a:prstGeom>
        </p:spPr>
      </p:pic>
      <p:cxnSp>
        <p:nvCxnSpPr>
          <p:cNvPr id="31" name="Connector: Elbow 30">
            <a:extLst>
              <a:ext uri="{FF2B5EF4-FFF2-40B4-BE49-F238E27FC236}">
                <a16:creationId xmlns:a16="http://schemas.microsoft.com/office/drawing/2014/main" id="{169E26C8-BF26-5AAD-D549-B7948B23A0CC}"/>
              </a:ext>
            </a:extLst>
          </p:cNvPr>
          <p:cNvCxnSpPr>
            <a:cxnSpLocks/>
            <a:endCxn id="61" idx="3"/>
          </p:cNvCxnSpPr>
          <p:nvPr/>
        </p:nvCxnSpPr>
        <p:spPr>
          <a:xfrm flipV="1">
            <a:off x="4200215" y="4675235"/>
            <a:ext cx="2227986" cy="2178877"/>
          </a:xfrm>
          <a:prstGeom prst="bentConnector3">
            <a:avLst>
              <a:gd name="adj1" fmla="val 110260"/>
            </a:avLst>
          </a:prstGeom>
          <a:ln>
            <a:solidFill>
              <a:srgbClr val="002060"/>
            </a:solidFill>
            <a:tailEnd type="triangle"/>
          </a:ln>
        </p:spPr>
        <p:style>
          <a:lnRef idx="3">
            <a:schemeClr val="accent2"/>
          </a:lnRef>
          <a:fillRef idx="0">
            <a:schemeClr val="accent2"/>
          </a:fillRef>
          <a:effectRef idx="2">
            <a:schemeClr val="accent2"/>
          </a:effectRef>
          <a:fontRef idx="minor">
            <a:schemeClr val="tx1"/>
          </a:fontRef>
        </p:style>
      </p:cxnSp>
      <p:cxnSp>
        <p:nvCxnSpPr>
          <p:cNvPr id="44" name="Connector: Elbow 43">
            <a:extLst>
              <a:ext uri="{FF2B5EF4-FFF2-40B4-BE49-F238E27FC236}">
                <a16:creationId xmlns:a16="http://schemas.microsoft.com/office/drawing/2014/main" id="{2E41B212-A252-4664-C9A7-9730694A9A10}"/>
              </a:ext>
            </a:extLst>
          </p:cNvPr>
          <p:cNvCxnSpPr>
            <a:cxnSpLocks/>
            <a:stCxn id="63" idx="1"/>
            <a:endCxn id="8" idx="1"/>
          </p:cNvCxnSpPr>
          <p:nvPr/>
        </p:nvCxnSpPr>
        <p:spPr>
          <a:xfrm rot="10800000">
            <a:off x="429798" y="4676904"/>
            <a:ext cx="2237512" cy="2177208"/>
          </a:xfrm>
          <a:prstGeom prst="bentConnector3">
            <a:avLst>
              <a:gd name="adj1" fmla="val 110217"/>
            </a:avLst>
          </a:prstGeom>
          <a:ln>
            <a:solidFill>
              <a:srgbClr val="002060"/>
            </a:solidFill>
            <a:tailEnd type="triangle"/>
          </a:ln>
        </p:spPr>
        <p:style>
          <a:lnRef idx="3">
            <a:schemeClr val="accent1"/>
          </a:lnRef>
          <a:fillRef idx="0">
            <a:schemeClr val="accent1"/>
          </a:fillRef>
          <a:effectRef idx="2">
            <a:schemeClr val="accent1"/>
          </a:effectRef>
          <a:fontRef idx="minor">
            <a:schemeClr val="tx1"/>
          </a:fontRef>
        </p:style>
      </p:cxnSp>
      <p:cxnSp>
        <p:nvCxnSpPr>
          <p:cNvPr id="66" name="Straight Arrow Connector 65">
            <a:extLst>
              <a:ext uri="{FF2B5EF4-FFF2-40B4-BE49-F238E27FC236}">
                <a16:creationId xmlns:a16="http://schemas.microsoft.com/office/drawing/2014/main" id="{73D8B7E5-4510-37D2-4D52-E7BA575A5AC0}"/>
              </a:ext>
            </a:extLst>
          </p:cNvPr>
          <p:cNvCxnSpPr>
            <a:cxnSpLocks/>
          </p:cNvCxnSpPr>
          <p:nvPr/>
        </p:nvCxnSpPr>
        <p:spPr>
          <a:xfrm>
            <a:off x="4007014" y="1780601"/>
            <a:ext cx="496246"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B447C01-D326-5851-A49C-FE1A32F02007}"/>
              </a:ext>
            </a:extLst>
          </p:cNvPr>
          <p:cNvCxnSpPr>
            <a:cxnSpLocks/>
          </p:cNvCxnSpPr>
          <p:nvPr/>
        </p:nvCxnSpPr>
        <p:spPr>
          <a:xfrm>
            <a:off x="3307077" y="1375877"/>
            <a:ext cx="0" cy="184475"/>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917EBC74-397C-DB81-925A-D952BA0A7411}"/>
              </a:ext>
            </a:extLst>
          </p:cNvPr>
          <p:cNvCxnSpPr>
            <a:cxnSpLocks/>
          </p:cNvCxnSpPr>
          <p:nvPr/>
        </p:nvCxnSpPr>
        <p:spPr>
          <a:xfrm flipH="1">
            <a:off x="1539843" y="5011701"/>
            <a:ext cx="1" cy="235214"/>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DA7A357E-8F5C-532C-0E69-DBA819349615}"/>
              </a:ext>
            </a:extLst>
          </p:cNvPr>
          <p:cNvCxnSpPr>
            <a:cxnSpLocks/>
          </p:cNvCxnSpPr>
          <p:nvPr/>
        </p:nvCxnSpPr>
        <p:spPr>
          <a:xfrm>
            <a:off x="5318155" y="5012476"/>
            <a:ext cx="1" cy="225657"/>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5C927127-6461-4827-018B-A11B17F3A75A}"/>
              </a:ext>
            </a:extLst>
          </p:cNvPr>
          <p:cNvCxnSpPr>
            <a:cxnSpLocks/>
          </p:cNvCxnSpPr>
          <p:nvPr/>
        </p:nvCxnSpPr>
        <p:spPr>
          <a:xfrm>
            <a:off x="3445136" y="6228615"/>
            <a:ext cx="0" cy="20572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pic>
        <p:nvPicPr>
          <p:cNvPr id="115" name="Picture 114">
            <a:extLst>
              <a:ext uri="{FF2B5EF4-FFF2-40B4-BE49-F238E27FC236}">
                <a16:creationId xmlns:a16="http://schemas.microsoft.com/office/drawing/2014/main" id="{9AE5D5AB-A8F2-0B56-606D-8ABAD23309FD}"/>
              </a:ext>
            </a:extLst>
          </p:cNvPr>
          <p:cNvPicPr>
            <a:picLocks noChangeAspect="1"/>
          </p:cNvPicPr>
          <p:nvPr/>
        </p:nvPicPr>
        <p:blipFill>
          <a:blip r:embed="rId4"/>
          <a:stretch>
            <a:fillRect/>
          </a:stretch>
        </p:blipFill>
        <p:spPr>
          <a:xfrm>
            <a:off x="2345429" y="6554992"/>
            <a:ext cx="432854" cy="377985"/>
          </a:xfrm>
          <a:prstGeom prst="rect">
            <a:avLst/>
          </a:prstGeom>
        </p:spPr>
      </p:pic>
      <p:cxnSp>
        <p:nvCxnSpPr>
          <p:cNvPr id="191" name="Straight Arrow Connector 190">
            <a:extLst>
              <a:ext uri="{FF2B5EF4-FFF2-40B4-BE49-F238E27FC236}">
                <a16:creationId xmlns:a16="http://schemas.microsoft.com/office/drawing/2014/main" id="{6AA5E0DF-2C97-E268-BDA0-F029BB672C7C}"/>
              </a:ext>
            </a:extLst>
          </p:cNvPr>
          <p:cNvCxnSpPr>
            <a:cxnSpLocks/>
          </p:cNvCxnSpPr>
          <p:nvPr/>
        </p:nvCxnSpPr>
        <p:spPr>
          <a:xfrm flipV="1">
            <a:off x="3450503" y="7277111"/>
            <a:ext cx="493568" cy="22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21" name="Straight Arrow Connector 220">
            <a:extLst>
              <a:ext uri="{FF2B5EF4-FFF2-40B4-BE49-F238E27FC236}">
                <a16:creationId xmlns:a16="http://schemas.microsoft.com/office/drawing/2014/main" id="{16A7BA44-B7B6-BBCA-A243-559CD3753E51}"/>
              </a:ext>
            </a:extLst>
          </p:cNvPr>
          <p:cNvCxnSpPr>
            <a:cxnSpLocks/>
          </p:cNvCxnSpPr>
          <p:nvPr/>
        </p:nvCxnSpPr>
        <p:spPr>
          <a:xfrm flipH="1">
            <a:off x="3433893" y="7267561"/>
            <a:ext cx="9352" cy="427451"/>
          </a:xfrm>
          <a:prstGeom prst="straightConnector1">
            <a:avLst/>
          </a:prstGeom>
          <a:ln w="1905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31689A3-2F99-FC33-2C3E-35930EE078CF}"/>
              </a:ext>
            </a:extLst>
          </p:cNvPr>
          <p:cNvSpPr txBox="1"/>
          <p:nvPr/>
        </p:nvSpPr>
        <p:spPr>
          <a:xfrm>
            <a:off x="5968679" y="9510589"/>
            <a:ext cx="768159" cy="246221"/>
          </a:xfrm>
          <a:prstGeom prst="rect">
            <a:avLst/>
          </a:prstGeom>
          <a:noFill/>
        </p:spPr>
        <p:txBody>
          <a:bodyPr wrap="none" rtlCol="0">
            <a:spAutoFit/>
          </a:bodyPr>
          <a:lstStyle/>
          <a:p>
            <a:r>
              <a:rPr lang="en-AU" sz="1000" dirty="0">
                <a:solidFill>
                  <a:srgbClr val="002060"/>
                </a:solidFill>
              </a:rPr>
              <a:t>Page 1 of 2</a:t>
            </a:r>
          </a:p>
        </p:txBody>
      </p:sp>
      <p:cxnSp>
        <p:nvCxnSpPr>
          <p:cNvPr id="25" name="Straight Arrow Connector 24">
            <a:extLst>
              <a:ext uri="{FF2B5EF4-FFF2-40B4-BE49-F238E27FC236}">
                <a16:creationId xmlns:a16="http://schemas.microsoft.com/office/drawing/2014/main" id="{EDE0F760-D020-04A1-F1F2-770E4BC1FC50}"/>
              </a:ext>
            </a:extLst>
          </p:cNvPr>
          <p:cNvCxnSpPr>
            <a:cxnSpLocks/>
          </p:cNvCxnSpPr>
          <p:nvPr/>
        </p:nvCxnSpPr>
        <p:spPr>
          <a:xfrm flipH="1" flipV="1">
            <a:off x="2090288" y="1780601"/>
            <a:ext cx="516705" cy="1"/>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6B454814-82BE-D850-A1F6-5B220C571FFA}"/>
              </a:ext>
            </a:extLst>
          </p:cNvPr>
          <p:cNvSpPr txBox="1"/>
          <p:nvPr/>
        </p:nvSpPr>
        <p:spPr>
          <a:xfrm>
            <a:off x="2441855" y="2371489"/>
            <a:ext cx="1807917" cy="742950"/>
          </a:xfrm>
          <a:prstGeom prst="roundRect">
            <a:avLst/>
          </a:prstGeom>
          <a:noFill/>
          <a:ln w="19050">
            <a:solidFill>
              <a:srgbClr val="002060"/>
            </a:solidFill>
          </a:ln>
        </p:spPr>
        <p:txBody>
          <a:bodyPr wrap="square" rtlCol="0">
            <a:spAutoFit/>
          </a:bodyPr>
          <a:lstStyle>
            <a:defPPr>
              <a:defRPr lang="en-US"/>
            </a:defPPr>
            <a:lvl1pPr algn="ctr">
              <a:defRPr sz="1200" b="1"/>
            </a:lvl1pPr>
          </a:lstStyle>
          <a:p>
            <a:pPr marL="171450" indent="-171450" algn="l">
              <a:buFont typeface="Arial" panose="020B0604020202020204" pitchFamily="34" charset="0"/>
              <a:buChar char="•"/>
            </a:pPr>
            <a:r>
              <a:rPr lang="en-AU" sz="1050" b="0" dirty="0"/>
              <a:t>Identify the source and cause of bleeding</a:t>
            </a:r>
          </a:p>
          <a:p>
            <a:pPr marL="171450" indent="-171450" algn="l">
              <a:buFont typeface="Arial" panose="020B0604020202020204" pitchFamily="34" charset="0"/>
              <a:buChar char="•"/>
            </a:pPr>
            <a:r>
              <a:rPr lang="en-AU" sz="1050" b="0" dirty="0"/>
              <a:t>Control bleeding as soon as possible ^</a:t>
            </a:r>
          </a:p>
        </p:txBody>
      </p:sp>
      <p:cxnSp>
        <p:nvCxnSpPr>
          <p:cNvPr id="33" name="Straight Arrow Connector 32">
            <a:extLst>
              <a:ext uri="{FF2B5EF4-FFF2-40B4-BE49-F238E27FC236}">
                <a16:creationId xmlns:a16="http://schemas.microsoft.com/office/drawing/2014/main" id="{7739950C-5E65-783C-412D-F07940958697}"/>
              </a:ext>
            </a:extLst>
          </p:cNvPr>
          <p:cNvCxnSpPr>
            <a:cxnSpLocks/>
          </p:cNvCxnSpPr>
          <p:nvPr/>
        </p:nvCxnSpPr>
        <p:spPr>
          <a:xfrm>
            <a:off x="3332234" y="3114439"/>
            <a:ext cx="0" cy="45009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4058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6" descr="NBA_Background2">
            <a:extLst>
              <a:ext uri="{FF2B5EF4-FFF2-40B4-BE49-F238E27FC236}">
                <a16:creationId xmlns:a16="http://schemas.microsoft.com/office/drawing/2014/main" id="{C913F886-8C9A-458E-9102-5BE535A4EA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37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56729644-BA8D-49E9-94F4-4273CDC583FD}"/>
              </a:ext>
            </a:extLst>
          </p:cNvPr>
          <p:cNvSpPr txBox="1"/>
          <p:nvPr/>
        </p:nvSpPr>
        <p:spPr>
          <a:xfrm>
            <a:off x="460386" y="6476813"/>
            <a:ext cx="6024686" cy="1015663"/>
          </a:xfrm>
          <a:prstGeom prst="rect">
            <a:avLst/>
          </a:prstGeom>
          <a:noFill/>
          <a:ln>
            <a:solidFill>
              <a:schemeClr val="tx1"/>
            </a:solidFill>
          </a:ln>
        </p:spPr>
        <p:txBody>
          <a:bodyPr wrap="square" rtlCol="0">
            <a:spAutoFit/>
          </a:bodyPr>
          <a:lstStyle/>
          <a:p>
            <a:r>
              <a:rPr lang="en-AU" sz="1200" b="1" dirty="0"/>
              <a:t>APTT</a:t>
            </a:r>
            <a:r>
              <a:rPr lang="en-AU" sz="1200" dirty="0"/>
              <a:t>: activated partial thromboplastin time, </a:t>
            </a:r>
            <a:r>
              <a:rPr lang="en-AU" sz="1200" b="1" dirty="0"/>
              <a:t>BP</a:t>
            </a:r>
            <a:r>
              <a:rPr lang="en-AU" sz="1200" dirty="0"/>
              <a:t>: blood pressure, </a:t>
            </a:r>
            <a:r>
              <a:rPr lang="en-AU" sz="1200" b="1" dirty="0"/>
              <a:t>bpm</a:t>
            </a:r>
            <a:r>
              <a:rPr lang="en-AU" sz="1200" dirty="0"/>
              <a:t>: beats per minute, </a:t>
            </a:r>
            <a:r>
              <a:rPr lang="en-AU" sz="1200" b="1" dirty="0"/>
              <a:t>i</a:t>
            </a:r>
            <a:r>
              <a:rPr lang="en-AU" sz="1200" b="1" dirty="0">
                <a:solidFill>
                  <a:schemeClr val="tx1"/>
                </a:solidFill>
              </a:rPr>
              <a:t>Ca</a:t>
            </a:r>
            <a:r>
              <a:rPr lang="en-AU" sz="1200" b="1" baseline="30000" dirty="0">
                <a:solidFill>
                  <a:schemeClr val="tx1"/>
                </a:solidFill>
              </a:rPr>
              <a:t>2+</a:t>
            </a:r>
            <a:r>
              <a:rPr lang="en-AU" sz="1200" dirty="0"/>
              <a:t>:</a:t>
            </a:r>
            <a:r>
              <a:rPr lang="en-AU" sz="1200" b="1" dirty="0"/>
              <a:t> </a:t>
            </a:r>
            <a:r>
              <a:rPr lang="en-US" sz="1200" dirty="0"/>
              <a:t>ionised calcium</a:t>
            </a:r>
            <a:r>
              <a:rPr lang="en-US" sz="1200" dirty="0">
                <a:solidFill>
                  <a:schemeClr val="tx1"/>
                </a:solidFill>
              </a:rPr>
              <a:t>, </a:t>
            </a:r>
            <a:r>
              <a:rPr lang="en-AU" sz="1200" b="1" dirty="0"/>
              <a:t> FFP</a:t>
            </a:r>
            <a:r>
              <a:rPr lang="en-AU" sz="1200" dirty="0"/>
              <a:t>: fresh frozen plasma, </a:t>
            </a:r>
            <a:r>
              <a:rPr lang="en-AU" sz="1200" b="1" dirty="0"/>
              <a:t>INR</a:t>
            </a:r>
            <a:r>
              <a:rPr lang="en-AU" sz="1200" dirty="0"/>
              <a:t>: international normalised ratio, </a:t>
            </a:r>
            <a:r>
              <a:rPr lang="en-AU" sz="1200" b="1" dirty="0"/>
              <a:t>IU</a:t>
            </a:r>
            <a:r>
              <a:rPr lang="en-AU" sz="1200" dirty="0"/>
              <a:t>: international unit, </a:t>
            </a:r>
            <a:r>
              <a:rPr lang="en-AU" sz="1200" b="1" dirty="0"/>
              <a:t>IV</a:t>
            </a:r>
            <a:r>
              <a:rPr lang="en-AU" sz="1200" dirty="0"/>
              <a:t>: intravenous, </a:t>
            </a:r>
            <a:r>
              <a:rPr lang="en-AU" sz="1200" b="1" dirty="0"/>
              <a:t>MHP</a:t>
            </a:r>
            <a:r>
              <a:rPr lang="en-AU" sz="1200" dirty="0"/>
              <a:t>: major haemorrhage protocol, </a:t>
            </a:r>
            <a:r>
              <a:rPr lang="en-AU" sz="1200" b="1" i="0" dirty="0">
                <a:solidFill>
                  <a:srgbClr val="202124"/>
                </a:solidFill>
                <a:effectLst/>
              </a:rPr>
              <a:t>mmHg</a:t>
            </a:r>
            <a:r>
              <a:rPr lang="en-AU" sz="1200" b="0" i="0" dirty="0">
                <a:solidFill>
                  <a:srgbClr val="202124"/>
                </a:solidFill>
                <a:effectLst/>
              </a:rPr>
              <a:t>: </a:t>
            </a:r>
            <a:r>
              <a:rPr lang="en-AU" sz="1200" i="0" dirty="0">
                <a:solidFill>
                  <a:srgbClr val="202124"/>
                </a:solidFill>
                <a:effectLst/>
              </a:rPr>
              <a:t>millimetres of mercury</a:t>
            </a:r>
            <a:r>
              <a:rPr lang="en-AU" sz="1200" dirty="0">
                <a:solidFill>
                  <a:srgbClr val="202124"/>
                </a:solidFill>
              </a:rPr>
              <a:t>, </a:t>
            </a:r>
            <a:r>
              <a:rPr lang="en-AU" sz="1200" b="1" dirty="0">
                <a:solidFill>
                  <a:schemeClr val="tx1"/>
                </a:solidFill>
              </a:rPr>
              <a:t>mmol/L</a:t>
            </a:r>
            <a:r>
              <a:rPr lang="en-AU" sz="1200" b="0" dirty="0">
                <a:solidFill>
                  <a:schemeClr val="tx1"/>
                </a:solidFill>
              </a:rPr>
              <a:t>: </a:t>
            </a:r>
            <a:r>
              <a:rPr lang="en-AU" sz="1200" b="0" dirty="0">
                <a:solidFill>
                  <a:srgbClr val="202124"/>
                </a:solidFill>
              </a:rPr>
              <a:t>m</a:t>
            </a:r>
            <a:r>
              <a:rPr lang="en-AU" sz="1200" i="0" dirty="0">
                <a:solidFill>
                  <a:srgbClr val="202124"/>
                </a:solidFill>
                <a:effectLst/>
              </a:rPr>
              <a:t>illimoles per litre,</a:t>
            </a:r>
            <a:r>
              <a:rPr lang="en-AU" sz="1200" dirty="0">
                <a:solidFill>
                  <a:srgbClr val="202124"/>
                </a:solidFill>
              </a:rPr>
              <a:t> </a:t>
            </a:r>
            <a:r>
              <a:rPr lang="en-AU" sz="1200" b="1" dirty="0"/>
              <a:t>PLT</a:t>
            </a:r>
            <a:r>
              <a:rPr lang="en-AU" sz="1200" dirty="0"/>
              <a:t>: platelets, </a:t>
            </a:r>
            <a:r>
              <a:rPr lang="en-AU" sz="1200" b="1" dirty="0"/>
              <a:t>PT</a:t>
            </a:r>
            <a:r>
              <a:rPr lang="en-AU" sz="1200" dirty="0"/>
              <a:t>: prothrombin time, </a:t>
            </a:r>
            <a:r>
              <a:rPr lang="en-AU" sz="1200" b="1" dirty="0"/>
              <a:t>RBC</a:t>
            </a:r>
            <a:r>
              <a:rPr lang="en-AU" sz="1200" dirty="0"/>
              <a:t>: red blood cells, </a:t>
            </a:r>
            <a:r>
              <a:rPr lang="en-AU" sz="1200" b="1" dirty="0"/>
              <a:t>VHA</a:t>
            </a:r>
            <a:r>
              <a:rPr lang="en-AU" sz="1200" dirty="0"/>
              <a:t>: viscoelastic haemostatic assays</a:t>
            </a:r>
          </a:p>
        </p:txBody>
      </p:sp>
      <p:grpSp>
        <p:nvGrpSpPr>
          <p:cNvPr id="8" name="Group 7">
            <a:extLst>
              <a:ext uri="{FF2B5EF4-FFF2-40B4-BE49-F238E27FC236}">
                <a16:creationId xmlns:a16="http://schemas.microsoft.com/office/drawing/2014/main" id="{8838A083-AFD2-432D-8310-089E710DDE27}"/>
              </a:ext>
            </a:extLst>
          </p:cNvPr>
          <p:cNvGrpSpPr/>
          <p:nvPr/>
        </p:nvGrpSpPr>
        <p:grpSpPr>
          <a:xfrm>
            <a:off x="3611874" y="608415"/>
            <a:ext cx="2895062" cy="1862048"/>
            <a:chOff x="460387" y="2726822"/>
            <a:chExt cx="2895062" cy="1862048"/>
          </a:xfrm>
        </p:grpSpPr>
        <p:sp>
          <p:nvSpPr>
            <p:cNvPr id="14" name="TextBox 13">
              <a:extLst>
                <a:ext uri="{FF2B5EF4-FFF2-40B4-BE49-F238E27FC236}">
                  <a16:creationId xmlns:a16="http://schemas.microsoft.com/office/drawing/2014/main" id="{7FCEE6EB-DC1A-4455-8A13-014AC988F4AA}"/>
                </a:ext>
              </a:extLst>
            </p:cNvPr>
            <p:cNvSpPr txBox="1"/>
            <p:nvPr/>
          </p:nvSpPr>
          <p:spPr>
            <a:xfrm>
              <a:off x="460387" y="3019210"/>
              <a:ext cx="2895061" cy="1569660"/>
            </a:xfrm>
            <a:prstGeom prst="rect">
              <a:avLst/>
            </a:prstGeom>
            <a:noFill/>
            <a:ln>
              <a:solidFill>
                <a:srgbClr val="300B35"/>
              </a:solidFill>
            </a:ln>
          </p:spPr>
          <p:txBody>
            <a:bodyPr wrap="square">
              <a:spAutoFit/>
            </a:bodyPr>
            <a:lstStyle/>
            <a:p>
              <a:r>
                <a:rPr lang="en-AU" sz="1200" dirty="0"/>
                <a:t>Clinical suspicion of critical bleeding </a:t>
              </a:r>
              <a:r>
                <a:rPr lang="en-AU" sz="1200" b="1" dirty="0"/>
                <a:t>and</a:t>
              </a:r>
              <a:r>
                <a:rPr lang="en-AU" sz="1200" dirty="0"/>
                <a:t> one or more of:</a:t>
              </a:r>
            </a:p>
            <a:p>
              <a:pPr marL="171436" indent="-171436">
                <a:buFont typeface="Arial" panose="020B0604020202020204" pitchFamily="34" charset="0"/>
                <a:buChar char="•"/>
              </a:pPr>
              <a:r>
                <a:rPr lang="en-AU" sz="1200" dirty="0"/>
                <a:t>Systolic blood pressure &lt; 100 mmHg</a:t>
              </a:r>
            </a:p>
            <a:p>
              <a:pPr marL="171436" indent="-171436">
                <a:buFont typeface="Arial" panose="020B0604020202020204" pitchFamily="34" charset="0"/>
                <a:buChar char="•"/>
              </a:pPr>
              <a:r>
                <a:rPr lang="en-AU" sz="1200" dirty="0"/>
                <a:t>Heart rate &gt; 100 bpm</a:t>
              </a:r>
            </a:p>
            <a:p>
              <a:pPr marL="171436" indent="-171436">
                <a:buFont typeface="Arial" panose="020B0604020202020204" pitchFamily="34" charset="0"/>
                <a:buChar char="•"/>
              </a:pPr>
              <a:r>
                <a:rPr lang="en-AU" sz="1200" dirty="0"/>
                <a:t>Positive focused assessment with sonography for trauma (FAST)</a:t>
              </a:r>
            </a:p>
            <a:p>
              <a:pPr marL="171436" indent="-171436">
                <a:buFont typeface="Arial" panose="020B0604020202020204" pitchFamily="34" charset="0"/>
                <a:buChar char="•"/>
              </a:pPr>
              <a:r>
                <a:rPr lang="en-AU" sz="1200" dirty="0"/>
                <a:t>Estimated blood loss &gt; 1L</a:t>
              </a:r>
            </a:p>
            <a:p>
              <a:pPr marL="171436" indent="-171436">
                <a:spcAft>
                  <a:spcPts val="600"/>
                </a:spcAft>
                <a:buFont typeface="Arial" panose="020B0604020202020204" pitchFamily="34" charset="0"/>
                <a:buChar char="•"/>
              </a:pPr>
              <a:r>
                <a:rPr lang="en-AU" sz="1200" dirty="0"/>
                <a:t>Pallor</a:t>
              </a:r>
              <a:endParaRPr lang="en-AU" sz="1200" b="1" dirty="0"/>
            </a:p>
          </p:txBody>
        </p:sp>
        <p:sp>
          <p:nvSpPr>
            <p:cNvPr id="15" name="TextBox 14">
              <a:extLst>
                <a:ext uri="{FF2B5EF4-FFF2-40B4-BE49-F238E27FC236}">
                  <a16:creationId xmlns:a16="http://schemas.microsoft.com/office/drawing/2014/main" id="{D52798E7-E7FD-484E-BBE9-E0EE3EA706B9}"/>
                </a:ext>
              </a:extLst>
            </p:cNvPr>
            <p:cNvSpPr txBox="1"/>
            <p:nvPr/>
          </p:nvSpPr>
          <p:spPr>
            <a:xfrm>
              <a:off x="460388" y="2726822"/>
              <a:ext cx="2895061" cy="292388"/>
            </a:xfrm>
            <a:prstGeom prst="rect">
              <a:avLst/>
            </a:prstGeom>
            <a:solidFill>
              <a:srgbClr val="9E0000"/>
            </a:solidFill>
            <a:ln>
              <a:solidFill>
                <a:schemeClr val="tx1"/>
              </a:solidFill>
            </a:ln>
          </p:spPr>
          <p:txBody>
            <a:bodyPr wrap="square" rtlCol="0">
              <a:spAutoFit/>
            </a:bodyPr>
            <a:lstStyle/>
            <a:p>
              <a:r>
                <a:rPr lang="en-AU" sz="1300" b="1" dirty="0">
                  <a:solidFill>
                    <a:schemeClr val="bg1"/>
                  </a:solidFill>
                </a:rPr>
                <a:t>Suggested criteria for MHP activation</a:t>
              </a:r>
            </a:p>
          </p:txBody>
        </p:sp>
      </p:grpSp>
      <p:sp>
        <p:nvSpPr>
          <p:cNvPr id="16" name="TextBox 15">
            <a:extLst>
              <a:ext uri="{FF2B5EF4-FFF2-40B4-BE49-F238E27FC236}">
                <a16:creationId xmlns:a16="http://schemas.microsoft.com/office/drawing/2014/main" id="{CBDB550F-01A2-45F3-A492-3F77088E3AB1}"/>
              </a:ext>
            </a:extLst>
          </p:cNvPr>
          <p:cNvSpPr txBox="1"/>
          <p:nvPr/>
        </p:nvSpPr>
        <p:spPr>
          <a:xfrm>
            <a:off x="460389" y="900803"/>
            <a:ext cx="2895061" cy="1754326"/>
          </a:xfrm>
          <a:prstGeom prst="rect">
            <a:avLst/>
          </a:prstGeom>
          <a:noFill/>
          <a:ln>
            <a:solidFill>
              <a:srgbClr val="300B35"/>
            </a:solidFill>
          </a:ln>
        </p:spPr>
        <p:txBody>
          <a:bodyPr wrap="square">
            <a:spAutoFit/>
          </a:bodyPr>
          <a:lstStyle/>
          <a:p>
            <a:pPr marL="171450" indent="-171450">
              <a:buFont typeface="Arial" panose="020B0604020202020204" pitchFamily="34" charset="0"/>
              <a:buChar char="•"/>
            </a:pPr>
            <a:r>
              <a:rPr lang="en-US" sz="1200" dirty="0"/>
              <a:t>Early identification of cause of bleeding</a:t>
            </a:r>
          </a:p>
          <a:p>
            <a:pPr marL="171436" indent="-171436">
              <a:buFont typeface="Arial" panose="020B0604020202020204" pitchFamily="34" charset="0"/>
              <a:buChar char="•"/>
            </a:pPr>
            <a:r>
              <a:rPr lang="en-US" sz="1200" dirty="0"/>
              <a:t>Control bleeding, using: </a:t>
            </a:r>
          </a:p>
          <a:p>
            <a:pPr marL="324000" lvl="1" indent="-171450">
              <a:buFont typeface="Courier New" panose="02070309020205020404" pitchFamily="49" charset="0"/>
              <a:buChar char="o"/>
            </a:pPr>
            <a:r>
              <a:rPr lang="en-US" sz="1200" dirty="0"/>
              <a:t>compression</a:t>
            </a:r>
          </a:p>
          <a:p>
            <a:pPr marL="324000" lvl="1" indent="-171450">
              <a:buFont typeface="Courier New" panose="02070309020205020404" pitchFamily="49" charset="0"/>
              <a:buChar char="o"/>
            </a:pPr>
            <a:r>
              <a:rPr lang="en-US" sz="1200" dirty="0"/>
              <a:t>packing </a:t>
            </a:r>
          </a:p>
          <a:p>
            <a:pPr marL="324000" lvl="1" indent="-171450">
              <a:buFont typeface="Courier New" panose="02070309020205020404" pitchFamily="49" charset="0"/>
              <a:buChar char="o"/>
            </a:pPr>
            <a:r>
              <a:rPr lang="en-US" sz="1200" dirty="0"/>
              <a:t>tourniquet</a:t>
            </a:r>
          </a:p>
          <a:p>
            <a:pPr marL="324000" lvl="1" indent="-171450">
              <a:buFont typeface="Courier New" panose="02070309020205020404" pitchFamily="49" charset="0"/>
              <a:buChar char="o"/>
            </a:pPr>
            <a:r>
              <a:rPr lang="en-US" sz="1200" dirty="0"/>
              <a:t>pelvic binder</a:t>
            </a:r>
          </a:p>
          <a:p>
            <a:pPr marL="171436" indent="-171436">
              <a:buFont typeface="Arial" panose="020B0604020202020204" pitchFamily="34" charset="0"/>
              <a:buChar char="•"/>
            </a:pPr>
            <a:r>
              <a:rPr lang="en-US" sz="1200" dirty="0"/>
              <a:t>Surgical assessment:</a:t>
            </a:r>
          </a:p>
          <a:p>
            <a:pPr marL="324000" lvl="1" indent="-171450">
              <a:spcAft>
                <a:spcPts val="600"/>
              </a:spcAft>
              <a:buFont typeface="Courier New" panose="02070309020205020404" pitchFamily="49" charset="0"/>
              <a:buChar char="o"/>
            </a:pPr>
            <a:r>
              <a:rPr lang="en-US" sz="1200" dirty="0"/>
              <a:t>early surgery or angiography to control bleeding </a:t>
            </a:r>
            <a:endParaRPr lang="en-US" sz="1200" dirty="0">
              <a:solidFill>
                <a:srgbClr val="7030A0"/>
              </a:solidFill>
            </a:endParaRPr>
          </a:p>
        </p:txBody>
      </p:sp>
      <p:sp>
        <p:nvSpPr>
          <p:cNvPr id="17" name="TextBox 16">
            <a:extLst>
              <a:ext uri="{FF2B5EF4-FFF2-40B4-BE49-F238E27FC236}">
                <a16:creationId xmlns:a16="http://schemas.microsoft.com/office/drawing/2014/main" id="{610390AA-CD90-4267-BF5E-9E7B1B8074C2}"/>
              </a:ext>
            </a:extLst>
          </p:cNvPr>
          <p:cNvSpPr txBox="1"/>
          <p:nvPr/>
        </p:nvSpPr>
        <p:spPr>
          <a:xfrm>
            <a:off x="460389" y="608415"/>
            <a:ext cx="2895061" cy="292388"/>
          </a:xfrm>
          <a:prstGeom prst="rect">
            <a:avLst/>
          </a:prstGeom>
          <a:solidFill>
            <a:srgbClr val="9E0000"/>
          </a:solidFill>
          <a:ln>
            <a:solidFill>
              <a:srgbClr val="300B35"/>
            </a:solidFill>
          </a:ln>
        </p:spPr>
        <p:txBody>
          <a:bodyPr wrap="square" rtlCol="0">
            <a:spAutoFit/>
          </a:bodyPr>
          <a:lstStyle/>
          <a:p>
            <a:r>
              <a:rPr lang="en-AU" sz="1300" b="1" dirty="0">
                <a:solidFill>
                  <a:schemeClr val="bg1"/>
                </a:solidFill>
              </a:rPr>
              <a:t>^Haemorrhage control</a:t>
            </a:r>
          </a:p>
        </p:txBody>
      </p:sp>
      <p:grpSp>
        <p:nvGrpSpPr>
          <p:cNvPr id="5" name="Group 4">
            <a:extLst>
              <a:ext uri="{FF2B5EF4-FFF2-40B4-BE49-F238E27FC236}">
                <a16:creationId xmlns:a16="http://schemas.microsoft.com/office/drawing/2014/main" id="{1B294135-0BD9-406F-987C-33D3C77076B0}"/>
              </a:ext>
            </a:extLst>
          </p:cNvPr>
          <p:cNvGrpSpPr/>
          <p:nvPr/>
        </p:nvGrpSpPr>
        <p:grpSpPr>
          <a:xfrm>
            <a:off x="460385" y="2755899"/>
            <a:ext cx="2895062" cy="1862048"/>
            <a:chOff x="3502550" y="615990"/>
            <a:chExt cx="2895062" cy="1862048"/>
          </a:xfrm>
        </p:grpSpPr>
        <p:sp>
          <p:nvSpPr>
            <p:cNvPr id="18" name="TextBox 17">
              <a:extLst>
                <a:ext uri="{FF2B5EF4-FFF2-40B4-BE49-F238E27FC236}">
                  <a16:creationId xmlns:a16="http://schemas.microsoft.com/office/drawing/2014/main" id="{D2D2AD0E-0961-4AB4-999D-F99D0C927890}"/>
                </a:ext>
              </a:extLst>
            </p:cNvPr>
            <p:cNvSpPr txBox="1"/>
            <p:nvPr/>
          </p:nvSpPr>
          <p:spPr>
            <a:xfrm>
              <a:off x="3502550" y="908378"/>
              <a:ext cx="2895061" cy="1569660"/>
            </a:xfrm>
            <a:prstGeom prst="rect">
              <a:avLst/>
            </a:prstGeom>
            <a:noFill/>
            <a:ln>
              <a:solidFill>
                <a:srgbClr val="300B35"/>
              </a:solidFill>
            </a:ln>
          </p:spPr>
          <p:txBody>
            <a:bodyPr wrap="square">
              <a:spAutoFit/>
            </a:bodyPr>
            <a:lstStyle/>
            <a:p>
              <a:pPr marL="171436" indent="-171436">
                <a:buFont typeface="Arial" panose="020B0604020202020204" pitchFamily="34" charset="0"/>
                <a:buChar char="•"/>
              </a:pPr>
              <a:r>
                <a:rPr lang="en-AU" sz="1200" dirty="0"/>
                <a:t>Institute active warming, avoid hypothermia</a:t>
              </a:r>
            </a:p>
            <a:p>
              <a:pPr marL="171450" indent="-171450">
                <a:buFont typeface="Arial" panose="020B0604020202020204" pitchFamily="34" charset="0"/>
                <a:buChar char="•"/>
              </a:pPr>
              <a:r>
                <a:rPr lang="en-AU" sz="1200" dirty="0"/>
                <a:t>Warm RBC through an approved blood warming device if available</a:t>
              </a:r>
            </a:p>
            <a:p>
              <a:pPr marL="171436" indent="-171436">
                <a:buFont typeface="Arial" panose="020B0604020202020204" pitchFamily="34" charset="0"/>
                <a:buChar char="•"/>
              </a:pPr>
              <a:r>
                <a:rPr lang="en-AU" sz="1200" dirty="0"/>
                <a:t>Prioritise blood components over crystalloids</a:t>
              </a:r>
            </a:p>
            <a:p>
              <a:pPr marL="171436" indent="-171436">
                <a:buFont typeface="Arial" panose="020B0604020202020204" pitchFamily="34" charset="0"/>
                <a:buChar char="•"/>
              </a:pPr>
              <a:r>
                <a:rPr lang="en-AU" sz="1200" dirty="0"/>
                <a:t>Consider permissive hypotension (systolic BP: 70 to 100 mmHg) </a:t>
              </a:r>
            </a:p>
          </p:txBody>
        </p:sp>
        <p:sp>
          <p:nvSpPr>
            <p:cNvPr id="19" name="TextBox 18">
              <a:extLst>
                <a:ext uri="{FF2B5EF4-FFF2-40B4-BE49-F238E27FC236}">
                  <a16:creationId xmlns:a16="http://schemas.microsoft.com/office/drawing/2014/main" id="{593A4958-3ECF-40D3-BCB0-E1D6FCEE37E9}"/>
                </a:ext>
              </a:extLst>
            </p:cNvPr>
            <p:cNvSpPr txBox="1"/>
            <p:nvPr/>
          </p:nvSpPr>
          <p:spPr>
            <a:xfrm>
              <a:off x="3502551" y="615990"/>
              <a:ext cx="2895061" cy="292388"/>
            </a:xfrm>
            <a:prstGeom prst="rect">
              <a:avLst/>
            </a:prstGeom>
            <a:solidFill>
              <a:srgbClr val="9E0000"/>
            </a:solidFill>
            <a:ln>
              <a:solidFill>
                <a:srgbClr val="9E0000"/>
              </a:solidFill>
            </a:ln>
          </p:spPr>
          <p:txBody>
            <a:bodyPr wrap="square" rtlCol="0">
              <a:spAutoFit/>
            </a:bodyPr>
            <a:lstStyle/>
            <a:p>
              <a:r>
                <a:rPr lang="en-AU" sz="1300" b="1" dirty="0">
                  <a:solidFill>
                    <a:schemeClr val="bg1"/>
                  </a:solidFill>
                </a:rPr>
                <a:t>Resuscitation</a:t>
              </a:r>
            </a:p>
          </p:txBody>
        </p:sp>
      </p:grpSp>
      <p:sp>
        <p:nvSpPr>
          <p:cNvPr id="23" name="TextBox 22">
            <a:extLst>
              <a:ext uri="{FF2B5EF4-FFF2-40B4-BE49-F238E27FC236}">
                <a16:creationId xmlns:a16="http://schemas.microsoft.com/office/drawing/2014/main" id="{5F215C96-A1E0-4403-B662-8084FED2418A}"/>
              </a:ext>
            </a:extLst>
          </p:cNvPr>
          <p:cNvSpPr txBox="1"/>
          <p:nvPr/>
        </p:nvSpPr>
        <p:spPr>
          <a:xfrm>
            <a:off x="118482" y="21668"/>
            <a:ext cx="6366592" cy="338554"/>
          </a:xfrm>
          <a:prstGeom prst="rect">
            <a:avLst/>
          </a:prstGeom>
          <a:noFill/>
        </p:spPr>
        <p:txBody>
          <a:bodyPr wrap="square" rtlCol="0">
            <a:spAutoFit/>
          </a:bodyPr>
          <a:lstStyle/>
          <a:p>
            <a:pPr algn="ctr"/>
            <a:r>
              <a:rPr lang="en-AU" sz="1600" b="1">
                <a:solidFill>
                  <a:schemeClr val="bg1"/>
                </a:solidFill>
              </a:rPr>
              <a:t>Other considerations</a:t>
            </a:r>
            <a:endParaRPr lang="en-AU" sz="1600" b="1" dirty="0">
              <a:solidFill>
                <a:schemeClr val="bg1"/>
              </a:solidFill>
            </a:endParaRPr>
          </a:p>
        </p:txBody>
      </p:sp>
      <p:sp>
        <p:nvSpPr>
          <p:cNvPr id="26" name="TextBox 25">
            <a:extLst>
              <a:ext uri="{FF2B5EF4-FFF2-40B4-BE49-F238E27FC236}">
                <a16:creationId xmlns:a16="http://schemas.microsoft.com/office/drawing/2014/main" id="{46BF5604-17E2-4A1E-97E9-5CC4BBE83ADE}"/>
              </a:ext>
            </a:extLst>
          </p:cNvPr>
          <p:cNvSpPr txBox="1"/>
          <p:nvPr/>
        </p:nvSpPr>
        <p:spPr>
          <a:xfrm>
            <a:off x="3590010" y="3041223"/>
            <a:ext cx="2938790" cy="2677656"/>
          </a:xfrm>
          <a:prstGeom prst="rect">
            <a:avLst/>
          </a:prstGeom>
          <a:noFill/>
          <a:ln>
            <a:solidFill>
              <a:srgbClr val="300B35"/>
            </a:solidFill>
          </a:ln>
        </p:spPr>
        <p:txBody>
          <a:bodyPr wrap="square">
            <a:spAutoFit/>
          </a:bodyPr>
          <a:lstStyle/>
          <a:p>
            <a:r>
              <a:rPr lang="en-AU" sz="1200" u="sng" dirty="0">
                <a:solidFill>
                  <a:schemeClr val="tx1"/>
                </a:solidFill>
              </a:rPr>
              <a:t>Direct oral anticoagulants</a:t>
            </a:r>
          </a:p>
          <a:p>
            <a:pPr marL="171450" indent="-171450">
              <a:buFont typeface="Arial" panose="020B0604020202020204" pitchFamily="34" charset="0"/>
              <a:buChar char="•"/>
            </a:pPr>
            <a:r>
              <a:rPr lang="en-AU" sz="1200" dirty="0">
                <a:solidFill>
                  <a:schemeClr val="tx1"/>
                </a:solidFill>
              </a:rPr>
              <a:t>Refer to haematologist</a:t>
            </a:r>
            <a:endParaRPr lang="en-US" sz="1200" dirty="0"/>
          </a:p>
          <a:p>
            <a:r>
              <a:rPr lang="en-US" sz="1200" u="sng" dirty="0"/>
              <a:t>Warfarin reversal:</a:t>
            </a:r>
          </a:p>
          <a:p>
            <a:pPr marL="171443" indent="-171443">
              <a:buFont typeface="Arial" panose="020B0604020202020204" pitchFamily="34" charset="0"/>
              <a:buChar char="•"/>
            </a:pPr>
            <a:r>
              <a:rPr lang="en-US" sz="1200" dirty="0"/>
              <a:t>Refer to </a:t>
            </a:r>
            <a:r>
              <a:rPr lang="en-US" sz="1200" dirty="0">
                <a:hlinkClick r:id="rId3"/>
              </a:rPr>
              <a:t>warfarin reversal guidelines</a:t>
            </a:r>
            <a:endParaRPr lang="en-US" sz="1200" dirty="0"/>
          </a:p>
          <a:p>
            <a:r>
              <a:rPr lang="en-US" sz="1200" u="sng" dirty="0"/>
              <a:t>Obstetric </a:t>
            </a:r>
            <a:r>
              <a:rPr lang="en-US" sz="1200" u="sng" dirty="0" err="1"/>
              <a:t>haemorrhage</a:t>
            </a:r>
            <a:r>
              <a:rPr lang="en-US" sz="1200" u="sng" dirty="0"/>
              <a:t>: </a:t>
            </a:r>
          </a:p>
          <a:p>
            <a:pPr marL="171443" indent="-171443">
              <a:buFont typeface="Arial" panose="020B0604020202020204" pitchFamily="34" charset="0"/>
              <a:buChar char="•"/>
            </a:pPr>
            <a:r>
              <a:rPr lang="en-US" sz="1200" dirty="0"/>
              <a:t>Consider additional fibrinogen replacement</a:t>
            </a:r>
          </a:p>
          <a:p>
            <a:r>
              <a:rPr lang="en-US" sz="1200" u="sng" dirty="0"/>
              <a:t>Severe traumatic brain injury:</a:t>
            </a:r>
          </a:p>
          <a:p>
            <a:pPr marL="171443" indent="-171443">
              <a:buFont typeface="Arial" panose="020B0604020202020204" pitchFamily="34" charset="0"/>
              <a:buChar char="•"/>
            </a:pPr>
            <a:r>
              <a:rPr lang="en-US" sz="1200" dirty="0"/>
              <a:t>Permissive hypotension relatively contraindicated</a:t>
            </a:r>
          </a:p>
          <a:p>
            <a:r>
              <a:rPr lang="en-US" sz="1200" u="sng" dirty="0"/>
              <a:t>Older adults:</a:t>
            </a:r>
          </a:p>
          <a:p>
            <a:pPr marL="171443" indent="-171443">
              <a:buFont typeface="Arial" panose="020B0604020202020204" pitchFamily="34" charset="0"/>
              <a:buChar char="•"/>
            </a:pPr>
            <a:r>
              <a:rPr lang="en-US" sz="1200" dirty="0"/>
              <a:t>Hypotension and tachycardia may be late observations</a:t>
            </a:r>
          </a:p>
          <a:p>
            <a:pPr marL="171443" indent="-171443">
              <a:buFont typeface="Arial" panose="020B0604020202020204" pitchFamily="34" charset="0"/>
              <a:buChar char="•"/>
            </a:pPr>
            <a:r>
              <a:rPr lang="en-US" sz="1200" dirty="0"/>
              <a:t>Caution with permissive hypotension</a:t>
            </a:r>
            <a:endParaRPr lang="en-AU" sz="1200" u="sng" dirty="0">
              <a:solidFill>
                <a:schemeClr val="tx1"/>
              </a:solidFill>
            </a:endParaRPr>
          </a:p>
        </p:txBody>
      </p:sp>
      <p:sp>
        <p:nvSpPr>
          <p:cNvPr id="27" name="TextBox 26">
            <a:extLst>
              <a:ext uri="{FF2B5EF4-FFF2-40B4-BE49-F238E27FC236}">
                <a16:creationId xmlns:a16="http://schemas.microsoft.com/office/drawing/2014/main" id="{2723B6BF-06CA-4D63-A438-03B5D3193094}"/>
              </a:ext>
            </a:extLst>
          </p:cNvPr>
          <p:cNvSpPr txBox="1"/>
          <p:nvPr/>
        </p:nvSpPr>
        <p:spPr>
          <a:xfrm>
            <a:off x="3590010" y="2755899"/>
            <a:ext cx="2938790" cy="292388"/>
          </a:xfrm>
          <a:prstGeom prst="rect">
            <a:avLst/>
          </a:prstGeom>
          <a:solidFill>
            <a:srgbClr val="9E0000"/>
          </a:solidFill>
          <a:ln>
            <a:solidFill>
              <a:srgbClr val="300B35"/>
            </a:solidFill>
          </a:ln>
        </p:spPr>
        <p:txBody>
          <a:bodyPr wrap="square" rtlCol="0">
            <a:spAutoFit/>
          </a:bodyPr>
          <a:lstStyle/>
          <a:p>
            <a:r>
              <a:rPr lang="en-AU" sz="1300" b="1" dirty="0">
                <a:solidFill>
                  <a:schemeClr val="bg1"/>
                </a:solidFill>
              </a:rPr>
              <a:t>Special clinical situations</a:t>
            </a:r>
          </a:p>
        </p:txBody>
      </p:sp>
      <p:sp>
        <p:nvSpPr>
          <p:cNvPr id="2" name="TextBox 1">
            <a:extLst>
              <a:ext uri="{FF2B5EF4-FFF2-40B4-BE49-F238E27FC236}">
                <a16:creationId xmlns:a16="http://schemas.microsoft.com/office/drawing/2014/main" id="{64F38FD4-A193-A4FD-0188-ED591966DADD}"/>
              </a:ext>
            </a:extLst>
          </p:cNvPr>
          <p:cNvSpPr txBox="1"/>
          <p:nvPr/>
        </p:nvSpPr>
        <p:spPr>
          <a:xfrm>
            <a:off x="460388" y="4993497"/>
            <a:ext cx="2895060" cy="1015663"/>
          </a:xfrm>
          <a:prstGeom prst="rect">
            <a:avLst/>
          </a:prstGeom>
          <a:noFill/>
          <a:ln>
            <a:solidFill>
              <a:srgbClr val="300B35"/>
            </a:solidFill>
          </a:ln>
        </p:spPr>
        <p:txBody>
          <a:bodyPr wrap="square">
            <a:spAutoFit/>
          </a:bodyPr>
          <a:lstStyle/>
          <a:p>
            <a:pPr marL="171450" indent="-171450">
              <a:buFont typeface="Arial" panose="020B0604020202020204" pitchFamily="34" charset="0"/>
              <a:buChar char="•"/>
            </a:pPr>
            <a:r>
              <a:rPr lang="en-AU" sz="1200" dirty="0"/>
              <a:t>Blood bank/transfusion laboratory</a:t>
            </a:r>
          </a:p>
          <a:p>
            <a:pPr marL="171450" indent="-171450">
              <a:buFont typeface="Arial" panose="020B0604020202020204" pitchFamily="34" charset="0"/>
              <a:buChar char="•"/>
            </a:pPr>
            <a:r>
              <a:rPr lang="en-AU" sz="1200" dirty="0"/>
              <a:t>Anaesthetist</a:t>
            </a:r>
          </a:p>
          <a:p>
            <a:pPr marL="171450" indent="-171450">
              <a:buFont typeface="Arial" panose="020B0604020202020204" pitchFamily="34" charset="0"/>
              <a:buChar char="•"/>
            </a:pPr>
            <a:r>
              <a:rPr lang="en-AU" sz="1200" dirty="0"/>
              <a:t>Surgeon</a:t>
            </a:r>
          </a:p>
          <a:p>
            <a:pPr marL="171450" indent="-171450">
              <a:buFont typeface="Arial" panose="020B0604020202020204" pitchFamily="34" charset="0"/>
              <a:buChar char="•"/>
            </a:pPr>
            <a:r>
              <a:rPr lang="en-AU" sz="1200" dirty="0"/>
              <a:t>Haematologist</a:t>
            </a:r>
          </a:p>
          <a:p>
            <a:pPr marL="171450" indent="-171450">
              <a:buFont typeface="Arial" panose="020B0604020202020204" pitchFamily="34" charset="0"/>
              <a:buChar char="•"/>
            </a:pPr>
            <a:r>
              <a:rPr lang="en-AU" sz="1200" dirty="0"/>
              <a:t>Interventional radiology</a:t>
            </a:r>
          </a:p>
        </p:txBody>
      </p:sp>
      <p:sp>
        <p:nvSpPr>
          <p:cNvPr id="3" name="TextBox 2">
            <a:extLst>
              <a:ext uri="{FF2B5EF4-FFF2-40B4-BE49-F238E27FC236}">
                <a16:creationId xmlns:a16="http://schemas.microsoft.com/office/drawing/2014/main" id="{8FB97641-8800-8570-34A8-B8AC1A964421}"/>
              </a:ext>
            </a:extLst>
          </p:cNvPr>
          <p:cNvSpPr txBox="1"/>
          <p:nvPr/>
        </p:nvSpPr>
        <p:spPr>
          <a:xfrm>
            <a:off x="460388" y="4701109"/>
            <a:ext cx="2895061" cy="292388"/>
          </a:xfrm>
          <a:prstGeom prst="rect">
            <a:avLst/>
          </a:prstGeom>
          <a:solidFill>
            <a:srgbClr val="9E0000"/>
          </a:solidFill>
          <a:ln>
            <a:solidFill>
              <a:schemeClr val="tx1"/>
            </a:solidFill>
          </a:ln>
        </p:spPr>
        <p:txBody>
          <a:bodyPr wrap="square" rtlCol="0">
            <a:spAutoFit/>
          </a:bodyPr>
          <a:lstStyle/>
          <a:p>
            <a:r>
              <a:rPr lang="en-AU" sz="1300" b="1" dirty="0">
                <a:solidFill>
                  <a:schemeClr val="bg1"/>
                </a:solidFill>
              </a:rPr>
              <a:t>Suggested key contacts (</a:t>
            </a:r>
            <a:r>
              <a:rPr lang="en-AU" sz="1300" b="1" i="1" dirty="0">
                <a:solidFill>
                  <a:schemeClr val="bg1"/>
                </a:solidFill>
              </a:rPr>
              <a:t>modify locally</a:t>
            </a:r>
            <a:r>
              <a:rPr lang="en-AU" sz="1300" b="1" dirty="0">
                <a:solidFill>
                  <a:schemeClr val="bg1"/>
                </a:solidFill>
              </a:rPr>
              <a:t>)</a:t>
            </a:r>
          </a:p>
        </p:txBody>
      </p:sp>
      <p:sp>
        <p:nvSpPr>
          <p:cNvPr id="4" name="TextBox 3">
            <a:extLst>
              <a:ext uri="{FF2B5EF4-FFF2-40B4-BE49-F238E27FC236}">
                <a16:creationId xmlns:a16="http://schemas.microsoft.com/office/drawing/2014/main" id="{D50CD302-46B2-4EDA-A933-BE53F3C55FF2}"/>
              </a:ext>
            </a:extLst>
          </p:cNvPr>
          <p:cNvSpPr txBox="1"/>
          <p:nvPr/>
        </p:nvSpPr>
        <p:spPr>
          <a:xfrm>
            <a:off x="0" y="8609377"/>
            <a:ext cx="6858000" cy="1061829"/>
          </a:xfrm>
          <a:prstGeom prst="rect">
            <a:avLst/>
          </a:prstGeom>
          <a:noFill/>
          <a:ln w="3175">
            <a:noFill/>
          </a:ln>
        </p:spPr>
        <p:txBody>
          <a:bodyPr wrap="square" rtlCol="0">
            <a:spAutoFit/>
          </a:bodyPr>
          <a:lstStyle/>
          <a:p>
            <a:pPr algn="l"/>
            <a:r>
              <a:rPr lang="en-AU" sz="900" b="1" dirty="0"/>
              <a:t>Notes</a:t>
            </a:r>
            <a:r>
              <a:rPr lang="en-AU" sz="900" dirty="0"/>
              <a:t>: </a:t>
            </a:r>
          </a:p>
          <a:p>
            <a:pPr marL="171450" indent="-171450" algn="l">
              <a:buFont typeface="Arial" panose="020B0604020202020204" pitchFamily="34" charset="0"/>
              <a:buChar char="•"/>
            </a:pPr>
            <a:r>
              <a:rPr lang="en-AU" sz="900" dirty="0"/>
              <a:t>This template was developed using the recommendations and good practice statements in the </a:t>
            </a:r>
            <a:r>
              <a:rPr lang="en-AU" sz="900" i="1" dirty="0"/>
              <a:t>Patient blood management guideline for adults with critical bleeding</a:t>
            </a:r>
            <a:r>
              <a:rPr lang="en-AU" sz="900" dirty="0"/>
              <a:t>. </a:t>
            </a:r>
            <a:r>
              <a:rPr lang="en-AU" sz="900" dirty="0">
                <a:solidFill>
                  <a:srgbClr val="000000"/>
                </a:solidFill>
              </a:rPr>
              <a:t>R</a:t>
            </a:r>
            <a:r>
              <a:rPr lang="en-AU" sz="900" b="0" i="0" dirty="0">
                <a:solidFill>
                  <a:srgbClr val="000000"/>
                </a:solidFill>
                <a:effectLst/>
              </a:rPr>
              <a:t>ecommendations in the guideline were </a:t>
            </a:r>
            <a:r>
              <a:rPr lang="en-AU" sz="900" dirty="0">
                <a:solidFill>
                  <a:srgbClr val="000000"/>
                </a:solidFill>
              </a:rPr>
              <a:t>based on the results of multiple</a:t>
            </a:r>
            <a:r>
              <a:rPr lang="en-AU" sz="900" b="0" i="0" dirty="0">
                <a:solidFill>
                  <a:srgbClr val="000000"/>
                </a:solidFill>
                <a:effectLst/>
              </a:rPr>
              <a:t> systematic </a:t>
            </a:r>
            <a:r>
              <a:rPr lang="en-AU" sz="900" b="0" i="0" dirty="0">
                <a:effectLst/>
              </a:rPr>
              <a:t>reviews. Good </a:t>
            </a:r>
            <a:r>
              <a:rPr lang="en-AU" sz="900" b="0" i="0" dirty="0">
                <a:solidFill>
                  <a:srgbClr val="000000"/>
                </a:solidFill>
                <a:effectLst/>
              </a:rPr>
              <a:t>practice statements were developed based on indirect evidence and expert consensus. For further details see the full guideline.</a:t>
            </a:r>
          </a:p>
          <a:p>
            <a:pPr marL="171450" indent="-171450" algn="l">
              <a:buFont typeface="Arial" panose="020B0604020202020204" pitchFamily="34" charset="0"/>
              <a:buChar char="•"/>
            </a:pPr>
            <a:r>
              <a:rPr lang="en-AU" sz="900" dirty="0">
                <a:solidFill>
                  <a:srgbClr val="000000"/>
                </a:solidFill>
                <a:effectLst/>
                <a:ea typeface="Calibri" panose="020F0502020204030204" pitchFamily="34" charset="0"/>
              </a:rPr>
              <a:t>The content in this MHP is a guide </a:t>
            </a:r>
            <a:r>
              <a:rPr lang="en-AU" sz="900" dirty="0">
                <a:solidFill>
                  <a:srgbClr val="000000"/>
                </a:solidFill>
                <a:ea typeface="Calibri" panose="020F0502020204030204" pitchFamily="34" charset="0"/>
              </a:rPr>
              <a:t>only </a:t>
            </a:r>
            <a:r>
              <a:rPr lang="en-AU" sz="900" dirty="0">
                <a:solidFill>
                  <a:srgbClr val="000000"/>
                </a:solidFill>
                <a:effectLst/>
                <a:ea typeface="Calibri" panose="020F0502020204030204" pitchFamily="34" charset="0"/>
              </a:rPr>
              <a:t>and must be adapted to local institutional requirements and resources. Health professionals should use clinical judgement and consider the clinical circumstances and patient preferences, to determine the appropriateness of this template for an individual patient.</a:t>
            </a:r>
            <a:endParaRPr lang="en-AU" sz="900" b="0" i="0" dirty="0">
              <a:solidFill>
                <a:srgbClr val="34495E"/>
              </a:solidFill>
              <a:effectLst/>
            </a:endParaRPr>
          </a:p>
        </p:txBody>
      </p:sp>
      <p:sp>
        <p:nvSpPr>
          <p:cNvPr id="20" name="TextBox 19">
            <a:extLst>
              <a:ext uri="{FF2B5EF4-FFF2-40B4-BE49-F238E27FC236}">
                <a16:creationId xmlns:a16="http://schemas.microsoft.com/office/drawing/2014/main" id="{F1B5B4F6-8B32-409A-B7CA-FF77178A66CC}"/>
              </a:ext>
            </a:extLst>
          </p:cNvPr>
          <p:cNvSpPr txBox="1"/>
          <p:nvPr/>
        </p:nvSpPr>
        <p:spPr>
          <a:xfrm>
            <a:off x="460386" y="6179419"/>
            <a:ext cx="6024686" cy="300970"/>
          </a:xfrm>
          <a:prstGeom prst="rect">
            <a:avLst/>
          </a:prstGeom>
          <a:solidFill>
            <a:srgbClr val="9E0000"/>
          </a:solidFill>
          <a:ln>
            <a:solidFill>
              <a:schemeClr val="tx1"/>
            </a:solidFill>
          </a:ln>
        </p:spPr>
        <p:txBody>
          <a:bodyPr wrap="square" rtlCol="0">
            <a:spAutoFit/>
          </a:bodyPr>
          <a:lstStyle/>
          <a:p>
            <a:r>
              <a:rPr lang="en-AU" sz="1300" b="1" dirty="0">
                <a:solidFill>
                  <a:schemeClr val="bg1"/>
                </a:solidFill>
              </a:rPr>
              <a:t>Acronyms</a:t>
            </a:r>
          </a:p>
        </p:txBody>
      </p:sp>
      <p:sp>
        <p:nvSpPr>
          <p:cNvPr id="6" name="TextBox 5">
            <a:extLst>
              <a:ext uri="{FF2B5EF4-FFF2-40B4-BE49-F238E27FC236}">
                <a16:creationId xmlns:a16="http://schemas.microsoft.com/office/drawing/2014/main" id="{51791E0E-E650-B295-D75F-97B5C60CD61A}"/>
              </a:ext>
            </a:extLst>
          </p:cNvPr>
          <p:cNvSpPr txBox="1"/>
          <p:nvPr/>
        </p:nvSpPr>
        <p:spPr>
          <a:xfrm>
            <a:off x="5946378" y="9611521"/>
            <a:ext cx="768159" cy="246221"/>
          </a:xfrm>
          <a:prstGeom prst="rect">
            <a:avLst/>
          </a:prstGeom>
          <a:noFill/>
        </p:spPr>
        <p:txBody>
          <a:bodyPr wrap="none" rtlCol="0">
            <a:spAutoFit/>
          </a:bodyPr>
          <a:lstStyle/>
          <a:p>
            <a:r>
              <a:rPr lang="en-AU" sz="1000" dirty="0">
                <a:solidFill>
                  <a:srgbClr val="002060"/>
                </a:solidFill>
              </a:rPr>
              <a:t>Page 2 of 2</a:t>
            </a:r>
          </a:p>
        </p:txBody>
      </p:sp>
    </p:spTree>
    <p:extLst>
      <p:ext uri="{BB962C8B-B14F-4D97-AF65-F5344CB8AC3E}">
        <p14:creationId xmlns:p14="http://schemas.microsoft.com/office/powerpoint/2010/main" val="19074218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41f672c-a742-4f7d-bee8-9875e0b1288c">
      <Terms xmlns="http://schemas.microsoft.com/office/infopath/2007/PartnerControls"/>
    </lcf76f155ced4ddcb4097134ff3c332f>
    <TaxCatchAll xmlns="ef6df2f1-38cc-4ffa-8e26-5922eec7da4b" xsi:nil="true"/>
    <SharedWithUsers xmlns="ef6df2f1-38cc-4ffa-8e26-5922eec7da4b">
      <UserInfo>
        <DisplayName>Porter, Brooke</DisplayName>
        <AccountId>19</AccountId>
        <AccountType/>
      </UserInfo>
      <UserInfo>
        <DisplayName>Walton, Natalie</DisplayName>
        <AccountId>16</AccountId>
        <AccountType/>
      </UserInfo>
      <UserInfo>
        <DisplayName>Cochrane, Sandra</DisplayName>
        <AccountId>12</AccountId>
        <AccountType/>
      </UserInfo>
      <UserInfo>
        <DisplayName>Cassoni, Donna</DisplayName>
        <AccountId>22</AccountId>
        <AccountType/>
      </UserInfo>
      <UserInfo>
        <DisplayName>Guidelines (National Blood Authority)</DisplayName>
        <AccountId>23</AccountId>
        <AccountType/>
      </UserInfo>
    </SharedWithUsers>
    <PerfectIt_x0020_Completed_x003f_ xmlns="141f672c-a742-4f7d-bee8-9875e0b1288c">false</PerfectIt_x0020_Completed_x003f_>
    <On_x0020_hold xmlns="141f672c-a742-4f7d-bee8-9875e0b1288c">false</On_x0020_hold>
    <Project xmlns="141f672c-a742-4f7d-bee8-9875e0b1288c" xsi:nil="true"/>
    <Reviewer xmlns="141f672c-a742-4f7d-bee8-9875e0b1288c">
      <UserInfo>
        <DisplayName/>
        <AccountId xsi:nil="true"/>
        <AccountType/>
      </UserInfo>
    </Reviewer>
    <Formatted_x003f_ xmlns="141f672c-a742-4f7d-bee8-9875e0b1288c">false</Formatted_x003f_>
    <_Flow_SignoffStatus xmlns="141f672c-a742-4f7d-bee8-9875e0b1288c" xsi:nil="true"/>
    <Comments xmlns="141f672c-a742-4f7d-bee8-9875e0b1288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722DF37306B74281015C8A99C71D48" ma:contentTypeVersion="24" ma:contentTypeDescription="Create a new document." ma:contentTypeScope="" ma:versionID="2fbf9e30335c55c1a27ee28dc2d64ecc">
  <xsd:schema xmlns:xsd="http://www.w3.org/2001/XMLSchema" xmlns:xs="http://www.w3.org/2001/XMLSchema" xmlns:p="http://schemas.microsoft.com/office/2006/metadata/properties" xmlns:ns2="141f672c-a742-4f7d-bee8-9875e0b1288c" xmlns:ns3="ef6df2f1-38cc-4ffa-8e26-5922eec7da4b" targetNamespace="http://schemas.microsoft.com/office/2006/metadata/properties" ma:root="true" ma:fieldsID="b012ba628cef51e3bdb6d6f09b284f73" ns2:_="" ns3:_="">
    <xsd:import namespace="141f672c-a742-4f7d-bee8-9875e0b1288c"/>
    <xsd:import namespace="ef6df2f1-38cc-4ffa-8e26-5922eec7da4b"/>
    <xsd:element name="properties">
      <xsd:complexType>
        <xsd:sequence>
          <xsd:element name="documentManagement">
            <xsd:complexType>
              <xsd:all>
                <xsd:element ref="ns2:Project" minOccurs="0"/>
                <xsd:element ref="ns2:PerfectIt_x0020_Completed_x003f_" minOccurs="0"/>
                <xsd:element ref="ns2:Formatted_x003f_" minOccurs="0"/>
                <xsd:element ref="ns2:Comments" minOccurs="0"/>
                <xsd:element ref="ns2:Reviewer" minOccurs="0"/>
                <xsd:element ref="ns2:On_x0020_hold" minOccurs="0"/>
                <xsd:element ref="ns2:MediaServiceMetadata" minOccurs="0"/>
                <xsd:element ref="ns2:MediaServiceFastMetadata"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_Flow_SignoffStatus"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1f672c-a742-4f7d-bee8-9875e0b1288c" elementFormDefault="qualified">
    <xsd:import namespace="http://schemas.microsoft.com/office/2006/documentManagement/types"/>
    <xsd:import namespace="http://schemas.microsoft.com/office/infopath/2007/PartnerControls"/>
    <xsd:element name="Project" ma:index="2" nillable="true" ma:displayName="Project" ma:format="Dropdown" ma:indexed="true" ma:internalName="Project">
      <xsd:simpleType>
        <xsd:restriction base="dms:Text">
          <xsd:maxLength value="255"/>
        </xsd:restriction>
      </xsd:simpleType>
    </xsd:element>
    <xsd:element name="PerfectIt_x0020_Completed_x003f_" ma:index="3" nillable="true" ma:displayName="PerfectIt Run?" ma:default="0" ma:indexed="true" ma:internalName="PerfectIt_x0020_Completed_x003f_">
      <xsd:simpleType>
        <xsd:restriction base="dms:Boolean"/>
      </xsd:simpleType>
    </xsd:element>
    <xsd:element name="Formatted_x003f_" ma:index="4" nillable="true" ma:displayName="Formatted?" ma:default="0" ma:indexed="true" ma:internalName="Formatted_x003f_">
      <xsd:simpleType>
        <xsd:restriction base="dms:Boolean"/>
      </xsd:simpleType>
    </xsd:element>
    <xsd:element name="Comments" ma:index="5" nillable="true" ma:displayName="Comments" ma:internalName="Comments">
      <xsd:simpleType>
        <xsd:restriction base="dms:Note">
          <xsd:maxLength value="255"/>
        </xsd:restriction>
      </xsd:simpleType>
    </xsd:element>
    <xsd:element name="Reviewer" ma:index="6" nillable="true" ma:displayName="Reviewer" ma:indexed="true" ma:list="UserInfo" ma:SharePointGroup="0" ma:internalName="Review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n_x0020_hold" ma:index="7" nillable="true" ma:displayName="On hold" ma:default="0" ma:internalName="On_x0020_hold">
      <xsd:simpleType>
        <xsd:restriction base="dms:Boolea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_Flow_SignoffStatus" ma:index="22" nillable="true" ma:displayName="Sign-off status" ma:internalName="Sign_x002d_off_x0020_status">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ServiceLocation" ma:index="25" nillable="true" ma:displayName="Location" ma:internalName="MediaServiceLocation" ma:readOnly="true">
      <xsd:simpleType>
        <xsd:restriction base="dms:Text"/>
      </xsd:simpleType>
    </xsd:element>
    <xsd:element name="MediaLengthInSeconds" ma:index="26" nillable="true" ma:displayName="Length (seconds)" ma:internalName="MediaLengthInSeconds" ma:readOnly="true">
      <xsd:simpleType>
        <xsd:restriction base="dms:Unknown"/>
      </xsd:simpleType>
    </xsd:element>
    <xsd:element name="lcf76f155ced4ddcb4097134ff3c332f" ma:index="28" nillable="true" ma:taxonomy="true" ma:internalName="lcf76f155ced4ddcb4097134ff3c332f" ma:taxonomyFieldName="MediaServiceImageTags" ma:displayName="Image Tags" ma:readOnly="false" ma:fieldId="{5cf76f15-5ced-4ddc-b409-7134ff3c332f}" ma:taxonomyMulti="true" ma:sspId="a967e9fe-a0a4-4d2f-8fae-11b1bf2272e3" ma:termSetId="09814cd3-568e-fe90-9814-8d621ff8fb84" ma:anchorId="fba54fb3-c3e1-fe81-a776-ca4b69148c4d" ma:open="true" ma:isKeyword="false">
      <xsd:complexType>
        <xsd:sequence>
          <xsd:element ref="pc:Terms" minOccurs="0" maxOccurs="1"/>
        </xsd:sequence>
      </xsd:complex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6df2f1-38cc-4ffa-8e26-5922eec7da4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9" nillable="true" ma:displayName="Taxonomy Catch All Column" ma:hidden="true" ma:list="{34be4abf-7978-4de1-adfd-c2c6f7410e52}" ma:internalName="TaxCatchAll" ma:showField="CatchAllData" ma:web="ef6df2f1-38cc-4ffa-8e26-5922eec7da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145961-8EE4-4A1A-8667-849A2D142BEE}">
  <ds:schemaRefs>
    <ds:schemaRef ds:uri="http://purl.org/dc/dcmitype/"/>
    <ds:schemaRef ds:uri="http://schemas.microsoft.com/office/infopath/2007/PartnerControls"/>
    <ds:schemaRef ds:uri="http://schemas.microsoft.com/office/2006/documentManagement/types"/>
    <ds:schemaRef ds:uri="141f672c-a742-4f7d-bee8-9875e0b1288c"/>
    <ds:schemaRef ds:uri="http://purl.org/dc/elements/1.1/"/>
    <ds:schemaRef ds:uri="http://schemas.microsoft.com/office/2006/metadata/properties"/>
    <ds:schemaRef ds:uri="ef6df2f1-38cc-4ffa-8e26-5922eec7da4b"/>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0933242-E3B6-4097-8B48-CDA2F4BA05D9}">
  <ds:schemaRefs>
    <ds:schemaRef ds:uri="http://schemas.microsoft.com/sharepoint/v3/contenttype/forms"/>
  </ds:schemaRefs>
</ds:datastoreItem>
</file>

<file path=customXml/itemProps3.xml><?xml version="1.0" encoding="utf-8"?>
<ds:datastoreItem xmlns:ds="http://schemas.openxmlformats.org/officeDocument/2006/customXml" ds:itemID="{CFC083D7-51A0-44DA-BAFD-D8F11D9DB1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1f672c-a742-4f7d-bee8-9875e0b1288c"/>
    <ds:schemaRef ds:uri="ef6df2f1-38cc-4ffa-8e26-5922eec7da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10190</TotalTime>
  <Words>831</Words>
  <Application>Microsoft Office PowerPoint</Application>
  <PresentationFormat>A4 Paper (210x297 mm)</PresentationFormat>
  <Paragraphs>101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Courier New</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Walton, Natalie</dc:creator>
  <cp:lastModifiedBy>Sharma, Pritanjali</cp:lastModifiedBy>
  <cp:revision>68</cp:revision>
  <dcterms:created xsi:type="dcterms:W3CDTF">2022-09-01T06:17:00Z</dcterms:created>
  <dcterms:modified xsi:type="dcterms:W3CDTF">2023-08-10T02:12:10Z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1d3a1ea-a727-4720-a216-7dae13a61c56_Enabled">
    <vt:lpwstr>true</vt:lpwstr>
  </property>
  <property fmtid="{D5CDD505-2E9C-101B-9397-08002B2CF9AE}" pid="3" name="MSIP_Label_11d3a1ea-a727-4720-a216-7dae13a61c56_SetDate">
    <vt:lpwstr>2022-09-01T06:57:25Z</vt:lpwstr>
  </property>
  <property fmtid="{D5CDD505-2E9C-101B-9397-08002B2CF9AE}" pid="4" name="MSIP_Label_11d3a1ea-a727-4720-a216-7dae13a61c56_Method">
    <vt:lpwstr>Privileged</vt:lpwstr>
  </property>
  <property fmtid="{D5CDD505-2E9C-101B-9397-08002B2CF9AE}" pid="5" name="MSIP_Label_11d3a1ea-a727-4720-a216-7dae13a61c56_Name">
    <vt:lpwstr>OFFICIAL</vt:lpwstr>
  </property>
  <property fmtid="{D5CDD505-2E9C-101B-9397-08002B2CF9AE}" pid="6" name="MSIP_Label_11d3a1ea-a727-4720-a216-7dae13a61c56_SiteId">
    <vt:lpwstr>9c233057-0738-4b40-91b2-3798ceb38ebf</vt:lpwstr>
  </property>
  <property fmtid="{D5CDD505-2E9C-101B-9397-08002B2CF9AE}" pid="7" name="MSIP_Label_11d3a1ea-a727-4720-a216-7dae13a61c56_ActionId">
    <vt:lpwstr>65240123-e328-48cf-921c-db5fdb0c6c1a</vt:lpwstr>
  </property>
  <property fmtid="{D5CDD505-2E9C-101B-9397-08002B2CF9AE}" pid="8" name="MSIP_Label_11d3a1ea-a727-4720-a216-7dae13a61c56_ContentBits">
    <vt:lpwstr>1</vt:lpwstr>
  </property>
  <property fmtid="{D5CDD505-2E9C-101B-9397-08002B2CF9AE}" pid="9" name="ClassificationContentMarkingHeaderLocations">
    <vt:lpwstr>Office Theme:8</vt:lpwstr>
  </property>
  <property fmtid="{D5CDD505-2E9C-101B-9397-08002B2CF9AE}" pid="10" name="ClassificationContentMarkingHeaderText">
    <vt:lpwstr>OFFICIAL</vt:lpwstr>
  </property>
  <property fmtid="{D5CDD505-2E9C-101B-9397-08002B2CF9AE}" pid="11" name="ContentTypeId">
    <vt:lpwstr>0x010100E60341A0BBCFA84EB7C1260237550877</vt:lpwstr>
  </property>
  <property fmtid="{D5CDD505-2E9C-101B-9397-08002B2CF9AE}" pid="12" name="MediaServiceImageTags">
    <vt:lpwstr/>
  </property>
</Properties>
</file>