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2" r:id="rId2"/>
    <p:sldId id="261" r:id="rId3"/>
  </p:sldIdLst>
  <p:sldSz cx="9144000" cy="6858000" type="screen4x3"/>
  <p:notesSz cx="6797675" cy="9926638"/>
  <p:custDataLst>
    <p:tags r:id="rId5"/>
  </p:custDataLst>
  <p:defaultTextStyle>
    <a:lvl1pPr marL="0" marR="0" lvl="0" algn="l" defTabSz="914400" rtl="0" eaLnBrk="0" fontAlgn="auto" latinLnBrk="0" hangingPunct="0">
      <a:lnSpc>
        <a:spcPct val="100000"/>
      </a:lnSpc>
      <a:spcBef>
        <a:spcPct val="0"/>
      </a:spcBef>
      <a:buClr>
        <a:schemeClr val="bg1"/>
      </a:buClr>
      <a:buSzTx/>
      <a:buFont typeface="Arial" charset="0"/>
      <a:buNone/>
      <a:defRPr sz="1800" baseline="-25000">
        <a:solidFill>
          <a:schemeClr val="tx1"/>
        </a:solidFill>
        <a:latin typeface="Arial" charset="0"/>
        <a:ea typeface="Arial" charset="0"/>
      </a:defRPr>
    </a:lvl1pPr>
    <a:lvl2pPr marL="457200" marR="0" lvl="0" algn="l" rtl="0" eaLnBrk="0" fontAlgn="auto" latinLnBrk="0" hangingPunct="0">
      <a:lnSpc>
        <a:spcPct val="100000"/>
      </a:lnSpc>
      <a:spcBef>
        <a:spcPct val="0"/>
      </a:spcBef>
      <a:buClr>
        <a:schemeClr val="bg1"/>
      </a:buClr>
      <a:buSzTx/>
      <a:buFont typeface="Arial" charset="0"/>
      <a:buNone/>
      <a:defRPr sz="1800" baseline="-25000">
        <a:solidFill>
          <a:schemeClr val="tx1"/>
        </a:solidFill>
        <a:latin typeface="Arial" charset="0"/>
        <a:ea typeface="Arial" charset="0"/>
      </a:defRPr>
    </a:lvl2pPr>
    <a:lvl3pPr marL="914400" marR="0" lvl="0" algn="l" rtl="0" eaLnBrk="0" fontAlgn="auto" latinLnBrk="0" hangingPunct="0">
      <a:lnSpc>
        <a:spcPct val="100000"/>
      </a:lnSpc>
      <a:spcBef>
        <a:spcPct val="0"/>
      </a:spcBef>
      <a:buClr>
        <a:schemeClr val="bg1"/>
      </a:buClr>
      <a:buSzTx/>
      <a:buFont typeface="Arial" charset="0"/>
      <a:buNone/>
      <a:defRPr sz="1800" baseline="-25000">
        <a:solidFill>
          <a:schemeClr val="tx1"/>
        </a:solidFill>
        <a:latin typeface="Arial" charset="0"/>
        <a:ea typeface="Arial" charset="0"/>
      </a:defRPr>
    </a:lvl3pPr>
    <a:lvl4pPr marL="1371600" marR="0" lvl="0" algn="l" rtl="0" eaLnBrk="0" fontAlgn="auto" latinLnBrk="0" hangingPunct="0">
      <a:lnSpc>
        <a:spcPct val="100000"/>
      </a:lnSpc>
      <a:spcBef>
        <a:spcPct val="0"/>
      </a:spcBef>
      <a:buClr>
        <a:schemeClr val="bg1"/>
      </a:buClr>
      <a:buSzTx/>
      <a:buFont typeface="Arial" charset="0"/>
      <a:buNone/>
      <a:defRPr sz="1800" baseline="-25000">
        <a:solidFill>
          <a:schemeClr val="tx1"/>
        </a:solidFill>
        <a:latin typeface="Arial" charset="0"/>
        <a:ea typeface="Arial" charset="0"/>
      </a:defRPr>
    </a:lvl4pPr>
    <a:lvl5pPr marL="1828800" marR="0" lvl="0" algn="l" rtl="0" eaLnBrk="0" fontAlgn="auto" latinLnBrk="0" hangingPunct="0">
      <a:lnSpc>
        <a:spcPct val="100000"/>
      </a:lnSpc>
      <a:spcBef>
        <a:spcPct val="0"/>
      </a:spcBef>
      <a:buClr>
        <a:schemeClr val="bg1"/>
      </a:buClr>
      <a:buSzTx/>
      <a:buFont typeface="Arial" charset="0"/>
      <a:buNone/>
      <a:defRPr sz="1800" baseline="-25000">
        <a:solidFill>
          <a:schemeClr val="tx1"/>
        </a:solidFill>
        <a:latin typeface="Arial" charset="0"/>
        <a:ea typeface="Arial" charset="0"/>
      </a:defRPr>
    </a:lvl5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6973BE-EF40-403B-B2A8-9129D3A76D50}" type="datetimeFigureOut">
              <a:rPr lang="en-AU" smtClean="0"/>
              <a:t>27/06/2024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C7CDE-0230-4EAA-BEED-67EF892ADC7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8837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4C7CDE-0230-4EAA-BEED-67EF892ADC7E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8155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C6B2BB-9B44-4281-B0D7-EC7A90A20837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66700"/>
            <a:ext cx="8229600" cy="1143000"/>
          </a:xfrm>
          <a:prstGeom prst="rect">
            <a:avLst/>
          </a:prstGeom>
          <a:noFill/>
          <a:ln algn="ctr">
            <a:noFill/>
          </a:ln>
        </p:spPr>
        <p:txBody>
          <a:bodyPr anchor="ctr" anchorCtr="0">
            <a:noAutofit/>
          </a:bodyPr>
          <a:lstStyle/>
          <a:p>
            <a:pPr marL="0" marR="0" lvl="0" algn="ctr" defTabSz="914400" rtl="0" eaLnBrk="0" fontAlgn="auto" latinLnBrk="0" hangingPunct="0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None/>
              <a:defRPr sz="4400" baseline="0">
                <a:solidFill>
                  <a:srgbClr val="3E3D2D"/>
                </a:solidFill>
                <a:latin typeface="Arial" charset="0"/>
                <a:ea typeface="Arial" charset="0"/>
              </a:defRPr>
            </a:pPr>
            <a:r>
              <a:t>Click to edit Master title style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1200"/>
          </a:xfrm>
          <a:prstGeom prst="rect">
            <a:avLst/>
          </a:prstGeom>
          <a:noFill/>
          <a:ln algn="ctr">
            <a:noFill/>
          </a:ln>
        </p:spPr>
        <p:txBody>
          <a:bodyPr>
            <a:noAutofit/>
          </a:bodyPr>
          <a:lstStyle/>
          <a:p>
            <a:pPr marL="342900" marR="0" lvl="0" indent="-342900" algn="l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buClr>
                <a:schemeClr val="bg1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t>Click to edit Master text styles</a:t>
            </a:r>
          </a:p>
          <a:p>
            <a:pPr marL="742950" marR="0" lvl="1" indent="-285750" algn="l" rtl="0" eaLnBrk="0" fontAlgn="auto" latinLnBrk="0" hangingPunct="0">
              <a:lnSpc>
                <a:spcPct val="100000"/>
              </a:lnSpc>
              <a:spcBef>
                <a:spcPct val="20000"/>
              </a:spcBef>
              <a:buClr>
                <a:schemeClr val="bg1"/>
              </a:buClr>
              <a:buSzTx/>
              <a:buFont typeface="Arial" charset="0"/>
              <a:buChar char="–"/>
              <a:defRPr sz="2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t>Second level</a:t>
            </a:r>
          </a:p>
          <a:p>
            <a:pPr marL="1143000" marR="0" lvl="2" indent="-228600" algn="l" rtl="0" eaLnBrk="0" fontAlgn="auto" latinLnBrk="0" hangingPunct="0">
              <a:lnSpc>
                <a:spcPct val="100000"/>
              </a:lnSpc>
              <a:spcBef>
                <a:spcPct val="20000"/>
              </a:spcBef>
              <a:buClr>
                <a:schemeClr val="bg1"/>
              </a:buClr>
              <a:buSzTx/>
              <a:buFont typeface="Arial" charset="0"/>
              <a:buChar char="•"/>
              <a:defRPr sz="24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t>Third level</a:t>
            </a:r>
          </a:p>
          <a:p>
            <a:pPr marL="1600200" marR="0" lvl="3" indent="-228600" algn="l" rtl="0" eaLnBrk="0" fontAlgn="auto" latinLnBrk="0" hangingPunct="0">
              <a:lnSpc>
                <a:spcPct val="100000"/>
              </a:lnSpc>
              <a:spcBef>
                <a:spcPct val="20000"/>
              </a:spcBef>
              <a:buClr>
                <a:schemeClr val="bg1"/>
              </a:buClr>
              <a:buSzTx/>
              <a:buFont typeface="Arial" charset="0"/>
              <a:buChar char="–"/>
              <a:defRPr sz="20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t>Fourth level</a:t>
            </a:r>
          </a:p>
          <a:p>
            <a:pPr marL="2057400" marR="0" lvl="4" indent="-228600" algn="l" rtl="0" eaLnBrk="0" fontAlgn="auto" latinLnBrk="0" hangingPunct="0">
              <a:lnSpc>
                <a:spcPct val="100000"/>
              </a:lnSpc>
              <a:spcBef>
                <a:spcPct val="20000"/>
              </a:spcBef>
              <a:buClr>
                <a:schemeClr val="bg1"/>
              </a:buClr>
              <a:buSzTx/>
              <a:buFont typeface="Arial" charset="0"/>
              <a:buChar char="»"/>
              <a:defRPr sz="20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t>Fifth level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35700"/>
            <a:ext cx="2133600" cy="469900"/>
          </a:xfrm>
          <a:prstGeom prst="rect">
            <a:avLst/>
          </a:prstGeom>
          <a:noFill/>
          <a:ln algn="ctr">
            <a:noFill/>
          </a:ln>
        </p:spPr>
        <p:txBody>
          <a:bodyPr>
            <a:noAutofit/>
          </a:bodyPr>
          <a:lstStyle>
            <a:lvl1pPr/>
            <a:lvl2pPr marL="742950"/>
            <a:lvl3pPr marL="1143000"/>
            <a:lvl4pPr marL="1600200"/>
            <a:lvl5pPr marL="2057400"/>
          </a:lstStyle>
          <a:p>
            <a: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endParaRPr sz="1400" baseline="0">
              <a:ea typeface="Arial" charset="0"/>
            </a:endParaRPr>
          </a:p>
        </p:txBody>
      </p:sp>
      <p:sp>
        <p:nvSpPr>
          <p:cNvPr id="1029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35700"/>
            <a:ext cx="2895600" cy="469900"/>
          </a:xfrm>
          <a:prstGeom prst="rect">
            <a:avLst/>
          </a:prstGeom>
          <a:noFill/>
          <a:ln algn="ctr">
            <a:noFill/>
          </a:ln>
        </p:spPr>
        <p:txBody>
          <a:bodyPr>
            <a:noAutofit/>
          </a:bodyPr>
          <a:lstStyle>
            <a:lvl1pPr/>
            <a:lvl2pPr marL="742950"/>
            <a:lvl3pPr marL="1143000"/>
            <a:lvl4pPr marL="1600200"/>
            <a:lvl5pPr marL="2057400"/>
          </a:lstStyle>
          <a:p>
            <a:pPr marL="0" marR="0" lv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endParaRPr sz="1400" baseline="0">
              <a:ea typeface="Arial" charset="0"/>
            </a:endParaRPr>
          </a:p>
        </p:txBody>
      </p:sp>
      <p:sp>
        <p:nvSpPr>
          <p:cNvPr id="1030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35700"/>
            <a:ext cx="2133600" cy="469900"/>
          </a:xfrm>
          <a:prstGeom prst="rect">
            <a:avLst/>
          </a:prstGeom>
          <a:noFill/>
          <a:ln algn="ctr">
            <a:noFill/>
          </a:ln>
        </p:spPr>
        <p:txBody>
          <a:bodyPr>
            <a:noAutofit/>
          </a:bodyPr>
          <a:lstStyle>
            <a:lvl1pPr/>
            <a:lvl2pPr marL="742950"/>
            <a:lvl3pPr marL="1143000"/>
            <a:lvl4pPr marL="1600200"/>
            <a:lvl5pPr marL="2057400"/>
          </a:lstStyle>
          <a:p>
            <a:pPr marL="0" marR="0" lvl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fld id="{DA855173-E342-440B-9994-8C81ED97A041}" type="slidenum">
              <a:rPr sz="1400" baseline="0"/>
              <a:t>‹#›</a:t>
            </a:fld>
            <a:endParaRPr sz="1400" baseline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8F01F1-65CA-D30B-C620-9DAFBC6173AC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4296537" y="63500"/>
            <a:ext cx="585788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U" sz="12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65CBEA-016C-93B3-C753-34A5C4073D80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4296537" y="6611620"/>
            <a:ext cx="585788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U" sz="12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xStyles>
    <p:titleStyle>
      <a:lvl1pPr marL="0" marR="0" lvl="0" algn="ctr" defTabSz="914400" rtl="0" eaLnBrk="0" fontAlgn="auto" latinLnBrk="0" hangingPunct="0">
        <a:lnSpc>
          <a:spcPct val="100000"/>
        </a:lnSpc>
        <a:spcBef>
          <a:spcPct val="0"/>
        </a:spcBef>
        <a:buClr>
          <a:schemeClr val="bg1"/>
        </a:buClr>
        <a:buSzTx/>
        <a:buFont typeface="Arial" charset="0"/>
        <a:buNone/>
        <a:defRPr sz="4400" baseline="0">
          <a:solidFill>
            <a:schemeClr val="tx2"/>
          </a:solidFill>
          <a:latin typeface="Arial" charset="0"/>
          <a:ea typeface="Arial" charset="0"/>
        </a:defRPr>
      </a:lvl1pPr>
    </p:titleStyle>
    <p:bodyStyle>
      <a:lvl1pPr marL="342900" marR="0" lvl="0" indent="-342900" algn="l" defTabSz="914400" rtl="0" eaLnBrk="0" fontAlgn="auto" latinLnBrk="0" hangingPunct="0">
        <a:lnSpc>
          <a:spcPct val="100000"/>
        </a:lnSpc>
        <a:spcBef>
          <a:spcPct val="20000"/>
        </a:spcBef>
        <a:buClr>
          <a:schemeClr val="bg1"/>
        </a:buClr>
        <a:buSzTx/>
        <a:buFont typeface="Arial" charset="0"/>
        <a:buChar char="•"/>
        <a:defRPr sz="3200" baseline="0">
          <a:solidFill>
            <a:schemeClr val="tx1"/>
          </a:solidFill>
          <a:latin typeface="Arial" charset="0"/>
          <a:ea typeface="Arial" charset="0"/>
        </a:defRPr>
      </a:lvl1pPr>
      <a:lvl2pPr marL="742950" marR="0" lvl="0" indent="-285750" algn="l" rtl="0" eaLnBrk="0" fontAlgn="auto" latinLnBrk="0" hangingPunct="0">
        <a:lnSpc>
          <a:spcPct val="100000"/>
        </a:lnSpc>
        <a:spcBef>
          <a:spcPct val="20000"/>
        </a:spcBef>
        <a:buClr>
          <a:schemeClr val="bg1"/>
        </a:buClr>
        <a:buSzTx/>
        <a:buFont typeface="Arial" charset="0"/>
        <a:buChar char="–"/>
        <a:defRPr sz="2800" baseline="0">
          <a:solidFill>
            <a:schemeClr val="tx1"/>
          </a:solidFill>
          <a:latin typeface="Arial" charset="0"/>
          <a:ea typeface="Arial" charset="0"/>
        </a:defRPr>
      </a:lvl2pPr>
      <a:lvl3pPr marL="1143000" marR="0" lvl="0" indent="-228600" algn="l" rtl="0" eaLnBrk="0" fontAlgn="auto" latinLnBrk="0" hangingPunct="0">
        <a:lnSpc>
          <a:spcPct val="100000"/>
        </a:lnSpc>
        <a:spcBef>
          <a:spcPct val="20000"/>
        </a:spcBef>
        <a:buClr>
          <a:schemeClr val="bg1"/>
        </a:buClr>
        <a:buSzTx/>
        <a:buFont typeface="Arial" charset="0"/>
        <a:buChar char="•"/>
        <a:defRPr sz="2400" baseline="0">
          <a:solidFill>
            <a:schemeClr val="tx1"/>
          </a:solidFill>
          <a:latin typeface="Arial" charset="0"/>
          <a:ea typeface="Arial" charset="0"/>
        </a:defRPr>
      </a:lvl3pPr>
      <a:lvl4pPr marL="1600200" marR="0" lvl="0" indent="-228600" algn="l" rtl="0" eaLnBrk="0" fontAlgn="auto" latinLnBrk="0" hangingPunct="0">
        <a:lnSpc>
          <a:spcPct val="100000"/>
        </a:lnSpc>
        <a:spcBef>
          <a:spcPct val="20000"/>
        </a:spcBef>
        <a:buClr>
          <a:schemeClr val="bg1"/>
        </a:buClr>
        <a:buSzTx/>
        <a:buFont typeface="Arial" charset="0"/>
        <a:buChar char="–"/>
        <a:defRPr sz="2000" baseline="0">
          <a:solidFill>
            <a:schemeClr val="tx1"/>
          </a:solidFill>
          <a:latin typeface="Arial" charset="0"/>
          <a:ea typeface="Arial" charset="0"/>
        </a:defRPr>
      </a:lvl4pPr>
      <a:lvl5pPr marL="2057400" marR="0" lvl="0" indent="-228600" algn="l" rtl="0" eaLnBrk="0" fontAlgn="auto" latinLnBrk="0" hangingPunct="0">
        <a:lnSpc>
          <a:spcPct val="100000"/>
        </a:lnSpc>
        <a:spcBef>
          <a:spcPct val="20000"/>
        </a:spcBef>
        <a:buClr>
          <a:schemeClr val="bg1"/>
        </a:buClr>
        <a:buSzTx/>
        <a:buFont typeface="Arial" charset="0"/>
        <a:buChar char="»"/>
        <a:defRPr sz="2000" baseline="0">
          <a:solidFill>
            <a:schemeClr val="tx1"/>
          </a:solidFill>
          <a:latin typeface="Arial" charset="0"/>
          <a:ea typeface="Arial" charset="0"/>
        </a:defRPr>
      </a:lvl5pPr>
    </p:bodyStyle>
    <p:otherStyle>
      <a:lvl1pPr marL="0" marR="0" lvl="0" algn="l" defTabSz="914400" rtl="0" eaLnBrk="1" fontAlgn="auto" latinLnBrk="0" hangingPunct="1">
        <a:lnSpc>
          <a:spcPct val="100000"/>
        </a:lnSpc>
        <a:spcBef>
          <a:spcPct val="0"/>
        </a:spcBef>
        <a:buClr>
          <a:schemeClr val="bg1"/>
        </a:buClr>
        <a:buSzTx/>
        <a:buFont typeface="Arial" charset="0"/>
        <a:buNone/>
        <a:defRPr sz="1800" baseline="0">
          <a:solidFill>
            <a:schemeClr val="tx1"/>
          </a:solidFill>
          <a:latin typeface="Arial" charset="0"/>
          <a:ea typeface="Arial" charset="0"/>
        </a:defRPr>
      </a:lvl1pPr>
      <a:lvl2pPr marL="457200" marR="0" lvl="0" algn="l" rtl="0" eaLnBrk="1" fontAlgn="auto" latinLnBrk="0" hangingPunct="1">
        <a:lnSpc>
          <a:spcPct val="100000"/>
        </a:lnSpc>
        <a:spcBef>
          <a:spcPct val="0"/>
        </a:spcBef>
        <a:buClr>
          <a:schemeClr val="bg1"/>
        </a:buClr>
        <a:buSzTx/>
        <a:buFont typeface="Arial" charset="0"/>
        <a:buNone/>
        <a:defRPr sz="1800" baseline="0">
          <a:solidFill>
            <a:schemeClr val="tx1"/>
          </a:solidFill>
          <a:latin typeface="Arial" charset="0"/>
          <a:ea typeface="Arial" charset="0"/>
        </a:defRPr>
      </a:lvl2pPr>
      <a:lvl3pPr marL="914400" marR="0" lvl="0" algn="l" rtl="0" eaLnBrk="1" fontAlgn="auto" latinLnBrk="0" hangingPunct="1">
        <a:lnSpc>
          <a:spcPct val="100000"/>
        </a:lnSpc>
        <a:spcBef>
          <a:spcPct val="0"/>
        </a:spcBef>
        <a:buClr>
          <a:schemeClr val="bg1"/>
        </a:buClr>
        <a:buSzTx/>
        <a:buFont typeface="Arial" charset="0"/>
        <a:buNone/>
        <a:defRPr sz="1800" baseline="0">
          <a:solidFill>
            <a:schemeClr val="tx1"/>
          </a:solidFill>
          <a:latin typeface="Arial" charset="0"/>
          <a:ea typeface="Arial" charset="0"/>
        </a:defRPr>
      </a:lvl3pPr>
      <a:lvl4pPr marL="1371600" marR="0" lvl="0" algn="l" rtl="0" eaLnBrk="1" fontAlgn="auto" latinLnBrk="0" hangingPunct="1">
        <a:lnSpc>
          <a:spcPct val="100000"/>
        </a:lnSpc>
        <a:spcBef>
          <a:spcPct val="0"/>
        </a:spcBef>
        <a:buClr>
          <a:schemeClr val="bg1"/>
        </a:buClr>
        <a:buSzTx/>
        <a:buFont typeface="Arial" charset="0"/>
        <a:buNone/>
        <a:defRPr sz="1800" baseline="0">
          <a:solidFill>
            <a:schemeClr val="tx1"/>
          </a:solidFill>
          <a:latin typeface="Arial" charset="0"/>
          <a:ea typeface="Arial" charset="0"/>
        </a:defRPr>
      </a:lvl4pPr>
      <a:lvl5pPr marL="1828800" marR="0" lvl="0" algn="l" rtl="0" eaLnBrk="1" fontAlgn="auto" latinLnBrk="0" hangingPunct="1">
        <a:lnSpc>
          <a:spcPct val="100000"/>
        </a:lnSpc>
        <a:spcBef>
          <a:spcPct val="0"/>
        </a:spcBef>
        <a:buClr>
          <a:schemeClr val="bg1"/>
        </a:buClr>
        <a:buSzTx/>
        <a:buFont typeface="Arial" charset="0"/>
        <a:buNone/>
        <a:defRPr sz="1800" baseline="0">
          <a:solidFill>
            <a:schemeClr val="tx1"/>
          </a:solidFill>
          <a:latin typeface="Arial" charset="0"/>
          <a:ea typeface="Arial" charset="0"/>
        </a:defRPr>
      </a:lvl5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6"/>
          <p:cNvSpPr/>
          <p:nvPr/>
        </p:nvSpPr>
        <p:spPr>
          <a:xfrm>
            <a:off x="3276600" y="5537200"/>
            <a:ext cx="2743200" cy="228600"/>
          </a:xfrm>
          <a:prstGeom prst="roundRect">
            <a:avLst>
              <a:gd name="adj" fmla="val 16667"/>
            </a:avLst>
          </a:prstGeom>
          <a:solidFill>
            <a:srgbClr val="AAEA25">
              <a:alpha val="40000"/>
            </a:srgbClr>
          </a:solidFill>
          <a:ln w="3175" cap="flat" cmpd="sng" algn="ctr">
            <a:solidFill>
              <a:schemeClr val="tx1"/>
            </a:solidFill>
            <a:prstDash val="solid"/>
            <a:miter lim="800000"/>
          </a:ln>
        </p:spPr>
        <p:txBody>
          <a:bodyPr wrap="none" anchor="ctr" anchorCtr="0">
            <a:noAutofit/>
          </a:bodyPr>
          <a:lstStyle>
            <a:lvl1pPr/>
            <a:lvl2pPr marL="742950"/>
            <a:lvl3pPr marL="1143000"/>
            <a:lvl4pPr marL="1600200"/>
            <a:lvl5pPr marL="2057400"/>
          </a:lstStyle>
          <a:p>
            <a: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endParaRPr/>
          </a:p>
        </p:txBody>
      </p:sp>
      <p:sp>
        <p:nvSpPr>
          <p:cNvPr id="2051" name="AutoShape 65"/>
          <p:cNvSpPr/>
          <p:nvPr/>
        </p:nvSpPr>
        <p:spPr>
          <a:xfrm>
            <a:off x="3467100" y="3352800"/>
            <a:ext cx="2819400" cy="1981200"/>
          </a:xfrm>
          <a:prstGeom prst="roundRect">
            <a:avLst>
              <a:gd name="adj" fmla="val 16667"/>
            </a:avLst>
          </a:prstGeom>
          <a:solidFill>
            <a:srgbClr val="AAEA25">
              <a:alpha val="10196"/>
            </a:srgbClr>
          </a:solidFill>
          <a:ln w="3175" cap="flat" cmpd="sng" algn="ctr">
            <a:solidFill>
              <a:srgbClr val="300B35"/>
            </a:solidFill>
            <a:prstDash val="solid"/>
            <a:miter lim="800000"/>
          </a:ln>
        </p:spPr>
        <p:txBody>
          <a:bodyPr wrap="none" anchor="ctr" anchorCtr="0">
            <a:noAutofit/>
          </a:bodyPr>
          <a:lstStyle>
            <a:lvl1pPr/>
            <a:lvl2pPr marL="742950"/>
            <a:lvl3pPr marL="1143000"/>
            <a:lvl4pPr marL="1600200"/>
            <a:lvl5pPr marL="2057400"/>
          </a:lstStyle>
          <a:p>
            <a: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endParaRPr/>
          </a:p>
        </p:txBody>
      </p:sp>
      <p:sp>
        <p:nvSpPr>
          <p:cNvPr id="2052" name="AutoShape 63"/>
          <p:cNvSpPr/>
          <p:nvPr/>
        </p:nvSpPr>
        <p:spPr>
          <a:xfrm>
            <a:off x="304800" y="3340100"/>
            <a:ext cx="2857500" cy="2971800"/>
          </a:xfrm>
          <a:prstGeom prst="roundRect">
            <a:avLst>
              <a:gd name="adj" fmla="val 16667"/>
            </a:avLst>
          </a:prstGeom>
          <a:solidFill>
            <a:srgbClr val="AAEA25">
              <a:alpha val="10196"/>
            </a:srgbClr>
          </a:solidFill>
          <a:ln w="3175" cap="flat" cmpd="sng" algn="ctr">
            <a:solidFill>
              <a:srgbClr val="300B35"/>
            </a:solidFill>
            <a:prstDash val="solid"/>
            <a:miter lim="800000"/>
          </a:ln>
        </p:spPr>
        <p:txBody>
          <a:bodyPr wrap="none" anchor="ctr" anchorCtr="0">
            <a:noAutofit/>
          </a:bodyPr>
          <a:lstStyle>
            <a:lvl1pPr/>
            <a:lvl2pPr marL="742950"/>
            <a:lvl3pPr marL="1143000"/>
            <a:lvl4pPr marL="1600200"/>
            <a:lvl5pPr marL="2057400"/>
          </a:lstStyle>
          <a:p>
            <a: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endParaRPr/>
          </a:p>
        </p:txBody>
      </p:sp>
      <p:pic>
        <p:nvPicPr>
          <p:cNvPr id="2053" name="Picture 66" descr="NBA_Background2"/>
          <p:cNvPicPr/>
          <p:nvPr/>
        </p:nvPicPr>
        <p:blipFill dpi="0">
          <a:blip r:embed="rId2"/>
          <a:srcRect/>
          <a:stretch>
            <a:fillRect/>
          </a:stretch>
        </p:blipFill>
        <p:spPr>
          <a:xfrm>
            <a:off x="0" y="0"/>
            <a:ext cx="9144000" cy="533400"/>
          </a:xfrm>
          <a:prstGeom prst="rect">
            <a:avLst/>
          </a:prstGeom>
          <a:noFill/>
          <a:ln>
            <a:noFill/>
          </a:ln>
        </p:spPr>
      </p:pic>
      <p:sp>
        <p:nvSpPr>
          <p:cNvPr id="2054" name="AutoShape 60"/>
          <p:cNvSpPr/>
          <p:nvPr/>
        </p:nvSpPr>
        <p:spPr>
          <a:xfrm>
            <a:off x="304800" y="2501900"/>
            <a:ext cx="6172200" cy="609600"/>
          </a:xfrm>
          <a:prstGeom prst="roundRect">
            <a:avLst>
              <a:gd name="adj" fmla="val 16667"/>
            </a:avLst>
          </a:prstGeom>
          <a:solidFill>
            <a:srgbClr val="AAEA25">
              <a:alpha val="30196"/>
            </a:srgbClr>
          </a:solidFill>
          <a:ln w="3175" cap="flat" cmpd="sng" algn="ctr">
            <a:solidFill>
              <a:schemeClr val="tx1"/>
            </a:solidFill>
            <a:prstDash val="solid"/>
            <a:miter lim="800000"/>
          </a:ln>
        </p:spPr>
        <p:txBody>
          <a:bodyPr wrap="none" anchor="ctr" anchorCtr="0">
            <a:noAutofit/>
          </a:bodyPr>
          <a:lstStyle>
            <a:lvl1pPr/>
            <a:lvl2pPr marL="742950"/>
            <a:lvl3pPr marL="1143000"/>
            <a:lvl4pPr marL="1600200"/>
            <a:lvl5pPr marL="2057400"/>
          </a:lstStyle>
          <a:p>
            <a: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endParaRPr/>
          </a:p>
        </p:txBody>
      </p:sp>
      <p:sp>
        <p:nvSpPr>
          <p:cNvPr id="2055" name="AutoShape 55"/>
          <p:cNvSpPr/>
          <p:nvPr/>
        </p:nvSpPr>
        <p:spPr>
          <a:xfrm>
            <a:off x="304800" y="1587500"/>
            <a:ext cx="6172200" cy="685800"/>
          </a:xfrm>
          <a:prstGeom prst="roundRect">
            <a:avLst>
              <a:gd name="adj" fmla="val 16667"/>
            </a:avLst>
          </a:prstGeom>
          <a:solidFill>
            <a:srgbClr val="AAEA25">
              <a:alpha val="30196"/>
            </a:srgbClr>
          </a:solidFill>
          <a:ln w="3175" cap="flat" cmpd="sng" algn="ctr">
            <a:solidFill>
              <a:schemeClr val="tx1"/>
            </a:solidFill>
            <a:prstDash val="solid"/>
            <a:miter lim="800000"/>
          </a:ln>
        </p:spPr>
        <p:txBody>
          <a:bodyPr wrap="none" anchor="ctr" anchorCtr="0">
            <a:noAutofit/>
          </a:bodyPr>
          <a:lstStyle>
            <a:lvl1pPr/>
            <a:lvl2pPr marL="742950"/>
            <a:lvl3pPr marL="1143000"/>
            <a:lvl4pPr marL="1600200"/>
            <a:lvl5pPr marL="2057400"/>
          </a:lstStyle>
          <a:p>
            <a: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endParaRPr/>
          </a:p>
        </p:txBody>
      </p:sp>
      <p:sp>
        <p:nvSpPr>
          <p:cNvPr id="2056" name="AutoShape 54"/>
          <p:cNvSpPr/>
          <p:nvPr/>
        </p:nvSpPr>
        <p:spPr>
          <a:xfrm>
            <a:off x="355600" y="927100"/>
            <a:ext cx="6172200" cy="381000"/>
          </a:xfrm>
          <a:prstGeom prst="roundRect">
            <a:avLst>
              <a:gd name="adj" fmla="val 16667"/>
            </a:avLst>
          </a:prstGeom>
          <a:solidFill>
            <a:srgbClr val="AAEA25">
              <a:alpha val="30196"/>
            </a:srgbClr>
          </a:solidFill>
          <a:ln w="3175" cap="flat" cmpd="sng" algn="ctr">
            <a:solidFill>
              <a:schemeClr val="tx1"/>
            </a:solidFill>
            <a:prstDash val="solid"/>
            <a:miter lim="800000"/>
          </a:ln>
        </p:spPr>
        <p:txBody>
          <a:bodyPr wrap="none" anchor="ctr" anchorCtr="0">
            <a:noAutofit/>
          </a:bodyPr>
          <a:lstStyle>
            <a:lvl1pPr/>
            <a:lvl2pPr marL="742950"/>
            <a:lvl3pPr marL="1143000"/>
            <a:lvl4pPr marL="1600200"/>
            <a:lvl5pPr marL="2057400"/>
          </a:lstStyle>
          <a:p>
            <a: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endParaRPr/>
          </a:p>
        </p:txBody>
      </p:sp>
      <p:sp>
        <p:nvSpPr>
          <p:cNvPr id="2057" name="AutoShape 62"/>
          <p:cNvSpPr/>
          <p:nvPr/>
        </p:nvSpPr>
        <p:spPr>
          <a:xfrm>
            <a:off x="3276600" y="6096000"/>
            <a:ext cx="2743200" cy="533400"/>
          </a:xfrm>
          <a:prstGeom prst="roundRect">
            <a:avLst>
              <a:gd name="adj" fmla="val 16667"/>
            </a:avLst>
          </a:prstGeom>
          <a:solidFill>
            <a:srgbClr val="00FFCC">
              <a:alpha val="32157"/>
            </a:srgbClr>
          </a:solidFill>
          <a:ln w="6350" cap="flat" cmpd="sng" algn="ctr">
            <a:solidFill>
              <a:srgbClr val="7F7F7F"/>
            </a:solidFill>
            <a:prstDash val="solid"/>
            <a:miter lim="800000"/>
          </a:ln>
        </p:spPr>
        <p:txBody>
          <a:bodyPr wrap="none" anchor="ctr" anchorCtr="0">
            <a:noAutofit/>
          </a:bodyPr>
          <a:lstStyle>
            <a:lvl1pPr/>
            <a:lvl2pPr marL="742950"/>
            <a:lvl3pPr marL="1143000"/>
            <a:lvl4pPr marL="1600200"/>
            <a:lvl5pPr marL="2057400"/>
          </a:lstStyle>
          <a:p>
            <a: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endParaRPr/>
          </a:p>
        </p:txBody>
      </p:sp>
      <p:sp>
        <p:nvSpPr>
          <p:cNvPr id="2058" name="AutoShape 58"/>
          <p:cNvSpPr/>
          <p:nvPr/>
        </p:nvSpPr>
        <p:spPr>
          <a:xfrm>
            <a:off x="6705600" y="901700"/>
            <a:ext cx="2133600" cy="4470400"/>
          </a:xfrm>
          <a:prstGeom prst="roundRect">
            <a:avLst>
              <a:gd name="adj" fmla="val 16667"/>
            </a:avLst>
          </a:prstGeom>
          <a:solidFill>
            <a:srgbClr val="CCFFFF">
              <a:alpha val="24706"/>
            </a:srgbClr>
          </a:solidFill>
          <a:ln w="6350" cap="flat" cmpd="sng" algn="ctr">
            <a:solidFill>
              <a:srgbClr val="3366CC"/>
            </a:solidFill>
            <a:prstDash val="solid"/>
            <a:miter lim="800000"/>
          </a:ln>
        </p:spPr>
        <p:txBody>
          <a:bodyPr wrap="none" anchor="ctr" anchorCtr="0">
            <a:no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L="0" marR="0" lvl="0" indent="-342900" algn="ctr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endParaRPr sz="1800"/>
          </a:p>
        </p:txBody>
      </p:sp>
      <p:sp>
        <p:nvSpPr>
          <p:cNvPr id="2059" name="Rectangle 15"/>
          <p:cNvSpPr/>
          <p:nvPr/>
        </p:nvSpPr>
        <p:spPr>
          <a:xfrm>
            <a:off x="3487305" y="3378200"/>
            <a:ext cx="2743200" cy="1943100"/>
          </a:xfrm>
          <a:prstGeom prst="rect">
            <a:avLst/>
          </a:prstGeom>
          <a:noFill/>
          <a:ln algn="ctr">
            <a:noFill/>
          </a:ln>
        </p:spPr>
        <p:txBody>
          <a:bodyPr wrap="none" anchor="ctr" anchorCtr="0">
            <a:noAutofit/>
          </a:bodyPr>
          <a:lstStyle>
            <a:lvl1pPr marL="0"/>
            <a:lvl2pPr marL="457200"/>
            <a:lvl3pPr marL="1143000"/>
            <a:lvl4pPr marL="1600200"/>
            <a:lvl5pPr marL="2057400"/>
          </a:lstStyle>
          <a:p>
            <a:pPr marL="342900" marR="0" lvl="0" indent="-34290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endParaRPr sz="1400" b="1" dirty="0"/>
          </a:p>
          <a:p>
            <a:pPr marL="342900" marR="0" lvl="0" indent="-34290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endParaRPr sz="1400" b="1" dirty="0"/>
          </a:p>
          <a:p>
            <a:pPr marL="342900" marR="0" lvl="0" indent="-34290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200" b="1" dirty="0">
                <a:solidFill>
                  <a:srgbClr val="300B35"/>
                </a:solidFill>
              </a:rPr>
              <a:t>Senior clinician</a:t>
            </a:r>
          </a:p>
          <a:p>
            <a:pPr marL="342900" marR="0" lvl="0" indent="-34290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200" b="1" dirty="0">
                <a:solidFill>
                  <a:srgbClr val="300B35"/>
                </a:solidFill>
              </a:rPr>
              <a:t> </a:t>
            </a:r>
            <a:r>
              <a:rPr sz="1200" b="1" dirty="0" err="1">
                <a:solidFill>
                  <a:srgbClr val="300B35"/>
                </a:solidFill>
              </a:rPr>
              <a:t>Request:</a:t>
            </a:r>
            <a:r>
              <a:rPr sz="1200" b="1" baseline="30000" dirty="0" err="1">
                <a:solidFill>
                  <a:srgbClr val="300B35"/>
                </a:solidFill>
              </a:rPr>
              <a:t>a</a:t>
            </a:r>
            <a:endParaRPr sz="1200" b="1" baseline="30000" dirty="0">
              <a:solidFill>
                <a:srgbClr val="300B35"/>
              </a:solidFill>
            </a:endParaRPr>
          </a:p>
          <a:p>
            <a:pPr marL="342900" marR="0" lvl="1" indent="-166688" algn="l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Courier New" charset="0"/>
              <a:buChar char="o"/>
              <a:defRPr sz="2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000" dirty="0"/>
              <a:t> 4 units RBC</a:t>
            </a:r>
          </a:p>
          <a:p>
            <a:pPr marL="342900" marR="0" lvl="1" indent="-166688" algn="l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Courier New" charset="0"/>
              <a:buChar char="o"/>
              <a:defRPr sz="2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000" dirty="0"/>
              <a:t> 2 units FFP</a:t>
            </a:r>
          </a:p>
          <a:p>
            <a:pPr marL="342900" marR="0" lvl="0" indent="-166688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000" b="1" dirty="0"/>
              <a:t> </a:t>
            </a:r>
            <a:r>
              <a:rPr sz="1100" b="1" dirty="0" err="1">
                <a:solidFill>
                  <a:srgbClr val="300B35"/>
                </a:solidFill>
              </a:rPr>
              <a:t>Consider:</a:t>
            </a:r>
            <a:r>
              <a:rPr sz="1100" b="1" baseline="30000" dirty="0" err="1">
                <a:solidFill>
                  <a:srgbClr val="300B35"/>
                </a:solidFill>
              </a:rPr>
              <a:t>a</a:t>
            </a:r>
            <a:endParaRPr sz="1100" b="1" baseline="30000" dirty="0">
              <a:solidFill>
                <a:srgbClr val="300B35"/>
              </a:solidFill>
            </a:endParaRPr>
          </a:p>
          <a:p>
            <a:pPr marL="342900" marR="0" lvl="1" indent="-166688" algn="l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Courier New" charset="0"/>
              <a:buChar char="o"/>
              <a:defRPr sz="2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000" dirty="0"/>
              <a:t> 1 adult therapeutic dose platelets</a:t>
            </a:r>
          </a:p>
          <a:p>
            <a:pPr marL="342900" marR="0" lvl="1" indent="-166688" algn="l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Courier New" charset="0"/>
              <a:buChar char="o"/>
              <a:defRPr sz="2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000" dirty="0"/>
              <a:t>  tranexamic acid in trauma patients</a:t>
            </a:r>
          </a:p>
          <a:p>
            <a:pPr marL="342900" marR="0" lvl="0" indent="-166688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200" b="1" dirty="0"/>
              <a:t> </a:t>
            </a:r>
            <a:r>
              <a:rPr sz="1100" b="1" dirty="0" err="1">
                <a:solidFill>
                  <a:srgbClr val="300B35"/>
                </a:solidFill>
              </a:rPr>
              <a:t>Include:</a:t>
            </a:r>
            <a:r>
              <a:rPr sz="1100" b="1" baseline="30000" dirty="0" err="1">
                <a:solidFill>
                  <a:srgbClr val="300B35"/>
                </a:solidFill>
              </a:rPr>
              <a:t>a</a:t>
            </a:r>
            <a:endParaRPr sz="1100" b="1" baseline="30000" dirty="0">
              <a:solidFill>
                <a:srgbClr val="300B35"/>
              </a:solidFill>
            </a:endParaRPr>
          </a:p>
          <a:p>
            <a:pPr marL="342900" marR="0" lvl="1" indent="-166688" algn="l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Courier New" charset="0"/>
              <a:buChar char="o"/>
              <a:defRPr sz="2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000" dirty="0"/>
              <a:t> cryoprecipitate if fibrinogen &lt; 1 g/L</a:t>
            </a:r>
          </a:p>
          <a:p>
            <a:pPr marL="342900" marR="0" lvl="0" indent="-166688" algn="l" defTabSz="914400" rtl="0" eaLnBrk="1" fontAlgn="auto" latinLnBrk="0" hangingPunct="0">
              <a:lnSpc>
                <a:spcPct val="14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000" baseline="30000" dirty="0"/>
              <a:t>a</a:t>
            </a:r>
            <a:r>
              <a:rPr sz="1000" dirty="0"/>
              <a:t> </a:t>
            </a:r>
            <a:r>
              <a:rPr sz="1000" baseline="30000" dirty="0"/>
              <a:t> Or locally agreed configuration</a:t>
            </a:r>
          </a:p>
          <a:p>
            <a:pPr marL="342900" marR="0" lvl="0" indent="-34290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endParaRPr sz="1200" dirty="0"/>
          </a:p>
          <a:p>
            <a:pPr marL="342900" marR="0" lvl="0" indent="-34290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400" dirty="0"/>
              <a:t> </a:t>
            </a:r>
          </a:p>
        </p:txBody>
      </p:sp>
      <p:sp>
        <p:nvSpPr>
          <p:cNvPr id="2060" name="Rectangle 2"/>
          <p:cNvSpPr/>
          <p:nvPr/>
        </p:nvSpPr>
        <p:spPr>
          <a:xfrm>
            <a:off x="533400" y="152400"/>
            <a:ext cx="6019800" cy="317500"/>
          </a:xfrm>
          <a:prstGeom prst="rect">
            <a:avLst/>
          </a:prstGeom>
          <a:noFill/>
          <a:ln algn="ctr">
            <a:noFill/>
          </a:ln>
        </p:spPr>
        <p:txBody>
          <a:bodyPr wrap="none" anchor="ctr" anchorCtr="0">
            <a:no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L="0" marR="0" lvl="0" indent="-342900" algn="ctr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800" b="1">
                <a:solidFill>
                  <a:schemeClr val="bg1"/>
                </a:solidFill>
              </a:rPr>
              <a:t>Massive transfusion protocol (MTP) template</a:t>
            </a:r>
          </a:p>
        </p:txBody>
      </p:sp>
      <p:sp>
        <p:nvSpPr>
          <p:cNvPr id="2061" name="Rectangle 3"/>
          <p:cNvSpPr/>
          <p:nvPr/>
        </p:nvSpPr>
        <p:spPr>
          <a:xfrm>
            <a:off x="228600" y="901700"/>
            <a:ext cx="6172200" cy="381000"/>
          </a:xfrm>
          <a:prstGeom prst="rect">
            <a:avLst/>
          </a:prstGeom>
          <a:noFill/>
          <a:ln algn="ctr">
            <a:noFill/>
          </a:ln>
        </p:spPr>
        <p:txBody>
          <a:bodyPr wrap="none" anchor="ctr" anchorCtr="0">
            <a:no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L="0" marR="0" lvl="0" indent="-342900" algn="ctr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100"/>
              <a:t>Senior clinician determines that patient meets criteria for MTP activation</a:t>
            </a:r>
          </a:p>
        </p:txBody>
      </p:sp>
      <p:sp>
        <p:nvSpPr>
          <p:cNvPr id="2062" name="Rectangle 4"/>
          <p:cNvSpPr/>
          <p:nvPr/>
        </p:nvSpPr>
        <p:spPr>
          <a:xfrm>
            <a:off x="241300" y="1612900"/>
            <a:ext cx="6146800" cy="647700"/>
          </a:xfrm>
          <a:prstGeom prst="rect">
            <a:avLst/>
          </a:prstGeom>
          <a:noFill/>
          <a:ln algn="ctr">
            <a:noFill/>
          </a:ln>
        </p:spPr>
        <p:txBody>
          <a:bodyPr wrap="none" anchor="ctr" anchorCtr="0">
            <a:no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L="342900" marR="0" lvl="0" indent="-342900" algn="ctr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200" b="1">
                <a:solidFill>
                  <a:srgbClr val="009900"/>
                </a:solidFill>
              </a:rPr>
              <a:t>Baseline: </a:t>
            </a:r>
          </a:p>
          <a:p>
            <a:pPr marL="342900" marR="0" lvl="0" indent="-342900" algn="ctr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100"/>
              <a:t>Full blood count, coagulation screen (PT, INR, APTT, fibrinogen), biochemistry, </a:t>
            </a:r>
          </a:p>
          <a:p>
            <a:pPr marL="342900" marR="0" lvl="0" indent="-342900" algn="ctr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100"/>
              <a:t>arterial blood gases</a:t>
            </a:r>
          </a:p>
        </p:txBody>
      </p:sp>
      <p:sp>
        <p:nvSpPr>
          <p:cNvPr id="2063" name="Rectangle 5"/>
          <p:cNvSpPr/>
          <p:nvPr/>
        </p:nvSpPr>
        <p:spPr>
          <a:xfrm>
            <a:off x="228600" y="2540000"/>
            <a:ext cx="6172200" cy="533400"/>
          </a:xfrm>
          <a:prstGeom prst="rect">
            <a:avLst/>
          </a:prstGeom>
          <a:noFill/>
          <a:ln algn="ctr">
            <a:noFill/>
          </a:ln>
        </p:spPr>
        <p:txBody>
          <a:bodyPr wrap="none" anchor="ctr" anchorCtr="0">
            <a:no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L="342900" marR="0" lvl="0" indent="-342900" algn="ctr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200" b="1">
                <a:solidFill>
                  <a:srgbClr val="300B35"/>
                </a:solidFill>
              </a:rPr>
              <a:t>Notify transfusion laboratory</a:t>
            </a:r>
            <a:r>
              <a:rPr sz="1200" b="1"/>
              <a:t> </a:t>
            </a:r>
            <a:r>
              <a:rPr sz="1200"/>
              <a:t>(</a:t>
            </a:r>
            <a:r>
              <a:rPr sz="1200" i="1"/>
              <a:t>insert contact no.</a:t>
            </a:r>
            <a:r>
              <a:rPr sz="1200"/>
              <a:t>) </a:t>
            </a:r>
            <a:r>
              <a:rPr sz="1200" b="1">
                <a:solidFill>
                  <a:srgbClr val="300B35"/>
                </a:solidFill>
              </a:rPr>
              <a:t>to:</a:t>
            </a:r>
            <a:r>
              <a:rPr sz="1200" b="1"/>
              <a:t> </a:t>
            </a:r>
          </a:p>
          <a:p>
            <a:pPr marL="342900" marR="0" lvl="0" indent="-342900" algn="ctr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400" b="1">
                <a:solidFill>
                  <a:srgbClr val="0070C0"/>
                </a:solidFill>
              </a:rPr>
              <a:t>‘Activate MTP’</a:t>
            </a:r>
          </a:p>
        </p:txBody>
      </p:sp>
      <p:sp>
        <p:nvSpPr>
          <p:cNvPr id="2064" name="Rectangle 7"/>
          <p:cNvSpPr/>
          <p:nvPr/>
        </p:nvSpPr>
        <p:spPr>
          <a:xfrm>
            <a:off x="3276600" y="5549900"/>
            <a:ext cx="2743200" cy="228600"/>
          </a:xfrm>
          <a:prstGeom prst="rect">
            <a:avLst/>
          </a:prstGeom>
          <a:noFill/>
          <a:ln algn="ctr">
            <a:noFill/>
          </a:ln>
        </p:spPr>
        <p:txBody>
          <a:bodyPr wrap="none" anchor="ctr" anchorCtr="0">
            <a:no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L="0" marR="0" lvl="0" indent="-342900" algn="ctr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200" b="1">
                <a:solidFill>
                  <a:srgbClr val="009900"/>
                </a:solidFill>
              </a:rPr>
              <a:t>Bleeding controlled?</a:t>
            </a:r>
          </a:p>
        </p:txBody>
      </p:sp>
      <p:sp>
        <p:nvSpPr>
          <p:cNvPr id="2065" name="Rectangle 13"/>
          <p:cNvSpPr/>
          <p:nvPr/>
        </p:nvSpPr>
        <p:spPr>
          <a:xfrm>
            <a:off x="368300" y="3416300"/>
            <a:ext cx="2755900" cy="2819400"/>
          </a:xfrm>
          <a:prstGeom prst="rect">
            <a:avLst/>
          </a:prstGeom>
          <a:noFill/>
          <a:ln algn="ctr">
            <a:noFill/>
          </a:ln>
        </p:spPr>
        <p:txBody>
          <a:bodyPr wrap="none" anchor="ctr" anchorCtr="0">
            <a:no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L="342900" marR="0" lvl="0" indent="-34290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200" b="1" dirty="0">
                <a:solidFill>
                  <a:srgbClr val="300B35"/>
                </a:solidFill>
              </a:rPr>
              <a:t>Laboratory staff</a:t>
            </a:r>
          </a:p>
          <a:p>
            <a:pPr marR="0" lvl="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100" dirty="0"/>
              <a:t> </a:t>
            </a:r>
            <a:r>
              <a:rPr lang="en-AU" sz="1000" baseline="0" dirty="0"/>
              <a:t>•   </a:t>
            </a:r>
            <a:r>
              <a:rPr sz="1000" baseline="0" dirty="0"/>
              <a:t>Notify haematologist/transfusion specialist</a:t>
            </a:r>
          </a:p>
          <a:p>
            <a:pPr eaLnBrk="1">
              <a:buClrTx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lang="en-AU" sz="1100" dirty="0"/>
              <a:t> </a:t>
            </a:r>
            <a:r>
              <a:rPr lang="en-AU" sz="1000" baseline="0" dirty="0"/>
              <a:t>•   </a:t>
            </a:r>
            <a:r>
              <a:rPr sz="1000" baseline="0" dirty="0"/>
              <a:t>Prepare and issue blood components as </a:t>
            </a:r>
            <a:endParaRPr lang="en-AU" sz="1000" baseline="0" dirty="0"/>
          </a:p>
          <a:p>
            <a:pPr eaLnBrk="1">
              <a:buClrTx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lang="en-AU" sz="1000" baseline="0" dirty="0"/>
              <a:t>     </a:t>
            </a:r>
            <a:r>
              <a:rPr sz="1000" baseline="0" dirty="0"/>
              <a:t>requested</a:t>
            </a:r>
            <a:endParaRPr lang="en-AU" sz="1000" baseline="0" dirty="0"/>
          </a:p>
          <a:p>
            <a:pPr eaLnBrk="1">
              <a:buClrTx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lang="en-AU" sz="1000" dirty="0"/>
              <a:t> •   </a:t>
            </a:r>
            <a:r>
              <a:rPr sz="1000" baseline="0" dirty="0"/>
              <a:t>Anticipate repeat testing and</a:t>
            </a:r>
            <a:r>
              <a:rPr lang="en-AU" sz="1000" baseline="0" dirty="0"/>
              <a:t> </a:t>
            </a:r>
            <a:r>
              <a:rPr sz="1000" baseline="0" dirty="0"/>
              <a:t>blood </a:t>
            </a:r>
            <a:endParaRPr lang="en-AU" sz="1000" baseline="0" dirty="0"/>
          </a:p>
          <a:p>
            <a:pPr eaLnBrk="1">
              <a:buClrTx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lang="en-AU" sz="1000" baseline="0" dirty="0"/>
              <a:t>     </a:t>
            </a:r>
            <a:r>
              <a:rPr sz="1000" baseline="0" dirty="0"/>
              <a:t>component requirements</a:t>
            </a:r>
          </a:p>
          <a:p>
            <a:pPr eaLnBrk="1">
              <a:buClrTx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000" baseline="0" dirty="0"/>
              <a:t> </a:t>
            </a:r>
            <a:r>
              <a:rPr lang="en-AU" sz="1000" dirty="0"/>
              <a:t>•   </a:t>
            </a:r>
            <a:r>
              <a:rPr sz="1000" baseline="0" dirty="0" err="1"/>
              <a:t>Minimise</a:t>
            </a:r>
            <a:r>
              <a:rPr sz="1000" baseline="0" dirty="0"/>
              <a:t> test turnaround times</a:t>
            </a:r>
          </a:p>
          <a:p>
            <a:pPr eaLnBrk="1">
              <a:buClrTx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000" baseline="0" dirty="0"/>
              <a:t> </a:t>
            </a:r>
            <a:r>
              <a:rPr lang="en-AU" sz="1000" dirty="0"/>
              <a:t>•   </a:t>
            </a:r>
            <a:r>
              <a:rPr sz="1000" baseline="0" dirty="0"/>
              <a:t>Consider staff resources</a:t>
            </a:r>
            <a:br>
              <a:rPr sz="1000" baseline="0" dirty="0"/>
            </a:br>
            <a:endParaRPr sz="1000" baseline="0" dirty="0"/>
          </a:p>
          <a:p>
            <a:pPr marL="342900" marR="0" lvl="0" indent="-342900" defTabSz="914400" rtl="0" eaLnBrk="1" fontAlgn="auto" latinLnBrk="0" hangingPunct="0">
              <a:lnSpc>
                <a:spcPct val="9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200" b="1" dirty="0">
                <a:solidFill>
                  <a:srgbClr val="300B35"/>
                </a:solidFill>
              </a:rPr>
              <a:t>Haematologist/transfusion specialist</a:t>
            </a:r>
          </a:p>
          <a:p>
            <a:pPr marR="0" lvl="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panose="020B0604020202020204" pitchFamily="34" charset="0"/>
              <a:buChar char="•"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lang="en-AU" sz="1000" dirty="0"/>
              <a:t>•   </a:t>
            </a:r>
            <a:r>
              <a:rPr sz="1000" dirty="0"/>
              <a:t>Liaise regularly with laboratory</a:t>
            </a:r>
            <a:r>
              <a:rPr lang="en-AU" sz="1000" dirty="0"/>
              <a:t> </a:t>
            </a:r>
            <a:r>
              <a:rPr sz="1000" dirty="0"/>
              <a:t>and </a:t>
            </a:r>
            <a:endParaRPr lang="en-AU" sz="1000" dirty="0"/>
          </a:p>
          <a:p>
            <a:pPr marL="180975" marR="0" lvl="0" indent="-17145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panose="020B0604020202020204" pitchFamily="34" charset="0"/>
              <a:buChar char="•"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000" dirty="0"/>
              <a:t>clinical team</a:t>
            </a:r>
          </a:p>
          <a:p>
            <a:pPr marR="0" lvl="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lang="en-AU" sz="1000" dirty="0"/>
              <a:t>•   </a:t>
            </a:r>
            <a:r>
              <a:rPr sz="1000" dirty="0"/>
              <a:t>Assist in interpretation of results, and  </a:t>
            </a:r>
          </a:p>
          <a:p>
            <a:pPr marL="176213" marR="0" lvl="0" indent="-166688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000" dirty="0"/>
              <a:t>  </a:t>
            </a:r>
            <a:r>
              <a:rPr lang="en-AU" sz="1000" dirty="0"/>
              <a:t>   </a:t>
            </a:r>
            <a:r>
              <a:rPr sz="1000" dirty="0"/>
              <a:t>advise on blood component support</a:t>
            </a:r>
          </a:p>
        </p:txBody>
      </p:sp>
      <p:sp>
        <p:nvSpPr>
          <p:cNvPr id="2066" name="Rectangle 16"/>
          <p:cNvSpPr/>
          <p:nvPr/>
        </p:nvSpPr>
        <p:spPr>
          <a:xfrm>
            <a:off x="5194300" y="5854700"/>
            <a:ext cx="660400" cy="215900"/>
          </a:xfrm>
          <a:prstGeom prst="rect">
            <a:avLst/>
          </a:prstGeom>
          <a:noFill/>
          <a:ln algn="ctr">
            <a:noFill/>
          </a:ln>
        </p:spPr>
        <p:txBody>
          <a:bodyPr wrap="none" anchor="ctr" anchorCtr="0">
            <a:no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L="0" marR="0" lvl="0" indent="-342900" algn="ctr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800" b="1">
                <a:solidFill>
                  <a:srgbClr val="002060"/>
                </a:solidFill>
              </a:rPr>
              <a:t>NO</a:t>
            </a:r>
          </a:p>
        </p:txBody>
      </p:sp>
      <p:sp>
        <p:nvSpPr>
          <p:cNvPr id="2067" name="Rectangle 17"/>
          <p:cNvSpPr/>
          <p:nvPr/>
        </p:nvSpPr>
        <p:spPr>
          <a:xfrm>
            <a:off x="3352800" y="5778500"/>
            <a:ext cx="635000" cy="355600"/>
          </a:xfrm>
          <a:prstGeom prst="rect">
            <a:avLst/>
          </a:prstGeom>
          <a:noFill/>
          <a:ln algn="ctr">
            <a:noFill/>
          </a:ln>
        </p:spPr>
        <p:txBody>
          <a:bodyPr wrap="none">
            <a:sp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L="0" marR="0" lvl="0" indent="-34290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800" b="1">
                <a:solidFill>
                  <a:srgbClr val="00CC99"/>
                </a:solidFill>
              </a:rPr>
              <a:t>YES</a:t>
            </a:r>
          </a:p>
        </p:txBody>
      </p:sp>
      <p:sp>
        <p:nvSpPr>
          <p:cNvPr id="2068" name="Rectangle 18"/>
          <p:cNvSpPr/>
          <p:nvPr/>
        </p:nvSpPr>
        <p:spPr>
          <a:xfrm>
            <a:off x="3276600" y="6159500"/>
            <a:ext cx="2819400" cy="431800"/>
          </a:xfrm>
          <a:prstGeom prst="rect">
            <a:avLst/>
          </a:prstGeom>
          <a:noFill/>
          <a:ln algn="ctr">
            <a:noFill/>
          </a:ln>
        </p:spPr>
        <p:txBody>
          <a:bodyPr wrap="none" anchor="ctr" anchorCtr="0">
            <a:no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L="342900" marR="0" lvl="0" indent="-342900" algn="ctr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200" dirty="0"/>
              <a:t>Notify transfusion laboratory to:  </a:t>
            </a:r>
          </a:p>
          <a:p>
            <a:pPr marL="342900" marR="0" lvl="0" indent="-342900" algn="ctr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400" b="1" dirty="0">
                <a:solidFill>
                  <a:srgbClr val="009900"/>
                </a:solidFill>
              </a:rPr>
              <a:t>‘Cease MTP’</a:t>
            </a:r>
          </a:p>
        </p:txBody>
      </p:sp>
      <p:sp>
        <p:nvSpPr>
          <p:cNvPr id="2069" name="Rectangle 20"/>
          <p:cNvSpPr/>
          <p:nvPr/>
        </p:nvSpPr>
        <p:spPr>
          <a:xfrm>
            <a:off x="6807200" y="1054100"/>
            <a:ext cx="1943100" cy="1003300"/>
          </a:xfrm>
          <a:prstGeom prst="rect">
            <a:avLst/>
          </a:prstGeom>
          <a:noFill/>
          <a:ln algn="ctr">
            <a:noFill/>
          </a:ln>
        </p:spPr>
        <p:txBody>
          <a:bodyPr>
            <a:sp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L="342900" marR="0" lvl="0" indent="-34290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200" b="1" dirty="0">
                <a:solidFill>
                  <a:srgbClr val="0070C0"/>
                </a:solidFill>
              </a:rPr>
              <a:t>OPTIMISE:</a:t>
            </a:r>
          </a:p>
          <a:p>
            <a:pPr marL="166688" marR="0" lvl="0" indent="-166688" algn="l" defTabSz="914400" rtl="0" eaLnBrk="1" fontAlgn="auto" latinLnBrk="0" hangingPunct="0">
              <a:lnSpc>
                <a:spcPct val="3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600" b="1" dirty="0"/>
              <a:t> </a:t>
            </a:r>
          </a:p>
          <a:p>
            <a:pPr marL="92075" marR="0" lvl="0" indent="-84138" algn="l" defTabSz="914400" rtl="0" eaLnBrk="1" fontAlgn="auto" latinLnBrk="0" hangingPunct="0">
              <a:lnSpc>
                <a:spcPct val="50000"/>
              </a:lnSpc>
              <a:spcBef>
                <a:spcPct val="0"/>
              </a:spcBef>
              <a:buClr>
                <a:schemeClr val="bg1"/>
              </a:buClr>
              <a:buSzTx/>
              <a:buFont typeface="Arial" panose="020B0604020202020204" pitchFamily="34" charset="0"/>
              <a:buChar char="•"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lang="en-AU" sz="1200" dirty="0"/>
              <a:t>- </a:t>
            </a:r>
            <a:r>
              <a:rPr sz="1200" dirty="0"/>
              <a:t>oxygenation</a:t>
            </a:r>
          </a:p>
          <a:p>
            <a:pPr marL="92075" marR="0" lvl="0" indent="-84138" algn="l" defTabSz="914400" rtl="0" eaLnBrk="1" fontAlgn="auto" latinLnBrk="0" hangingPunct="0">
              <a:lnSpc>
                <a:spcPct val="50000"/>
              </a:lnSpc>
              <a:spcBef>
                <a:spcPct val="0"/>
              </a:spcBef>
              <a:buClr>
                <a:schemeClr val="bg1"/>
              </a:buClr>
              <a:buSzTx/>
              <a:buFont typeface="Arial" panose="020B0604020202020204" pitchFamily="34" charset="0"/>
              <a:buChar char="•"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endParaRPr sz="1200" dirty="0"/>
          </a:p>
          <a:p>
            <a:pPr marL="92075" marR="0" lvl="0" indent="-84138" algn="l" defTabSz="914400" rtl="0" eaLnBrk="1" fontAlgn="auto" latinLnBrk="0" hangingPunct="0">
              <a:lnSpc>
                <a:spcPct val="50000"/>
              </a:lnSpc>
              <a:spcBef>
                <a:spcPct val="0"/>
              </a:spcBef>
              <a:buClr>
                <a:schemeClr val="bg1"/>
              </a:buClr>
              <a:buSzTx/>
              <a:buFont typeface="Arial" panose="020B0604020202020204" pitchFamily="34" charset="0"/>
              <a:buChar char="•"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lang="en-AU" sz="1200" dirty="0"/>
              <a:t>- </a:t>
            </a:r>
            <a:r>
              <a:rPr sz="1200" dirty="0"/>
              <a:t>cardiac output</a:t>
            </a:r>
          </a:p>
          <a:p>
            <a:pPr marL="92075" marR="0" lvl="0" indent="-84138" algn="l" defTabSz="914400" rtl="0" eaLnBrk="1" fontAlgn="auto" latinLnBrk="0" hangingPunct="0">
              <a:lnSpc>
                <a:spcPct val="50000"/>
              </a:lnSpc>
              <a:spcBef>
                <a:spcPct val="0"/>
              </a:spcBef>
              <a:buClr>
                <a:schemeClr val="bg1"/>
              </a:buClr>
              <a:buSzTx/>
              <a:buFont typeface="Arial" panose="020B0604020202020204" pitchFamily="34" charset="0"/>
              <a:buChar char="•"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endParaRPr sz="1200" dirty="0"/>
          </a:p>
          <a:p>
            <a:pPr marL="92075" marR="0" lvl="0" indent="-84138" algn="l" defTabSz="914400" rtl="0" eaLnBrk="1" fontAlgn="auto" latinLnBrk="0" hangingPunct="0">
              <a:lnSpc>
                <a:spcPct val="50000"/>
              </a:lnSpc>
              <a:spcBef>
                <a:spcPct val="0"/>
              </a:spcBef>
              <a:buClr>
                <a:schemeClr val="bg1"/>
              </a:buClr>
              <a:buSzTx/>
              <a:buFont typeface="Arial" panose="020B0604020202020204" pitchFamily="34" charset="0"/>
              <a:buChar char="•"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lang="en-AU" sz="1200" dirty="0"/>
              <a:t>- </a:t>
            </a:r>
            <a:r>
              <a:rPr sz="1200" dirty="0"/>
              <a:t>tissue perfusion</a:t>
            </a:r>
          </a:p>
          <a:p>
            <a:pPr marL="92075" marR="0" lvl="0" indent="-84138" algn="l" defTabSz="914400" rtl="0" eaLnBrk="1" fontAlgn="auto" latinLnBrk="0" hangingPunct="0">
              <a:lnSpc>
                <a:spcPct val="50000"/>
              </a:lnSpc>
              <a:spcBef>
                <a:spcPct val="0"/>
              </a:spcBef>
              <a:buClr>
                <a:schemeClr val="bg1"/>
              </a:buClr>
              <a:buSzTx/>
              <a:buFont typeface="Arial" panose="020B0604020202020204" pitchFamily="34" charset="0"/>
              <a:buChar char="•"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endParaRPr sz="1200" dirty="0"/>
          </a:p>
          <a:p>
            <a:pPr marL="92075" marR="0" lvl="0" indent="-84138" algn="l" defTabSz="914400" rtl="0" eaLnBrk="1" fontAlgn="auto" latinLnBrk="0" hangingPunct="0">
              <a:lnSpc>
                <a:spcPct val="50000"/>
              </a:lnSpc>
              <a:spcBef>
                <a:spcPct val="0"/>
              </a:spcBef>
              <a:buClr>
                <a:schemeClr val="bg1"/>
              </a:buClr>
              <a:buSzTx/>
              <a:buFont typeface="Arial" panose="020B0604020202020204" pitchFamily="34" charset="0"/>
              <a:buChar char="•"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lang="en-AU" sz="1200" dirty="0"/>
              <a:t>- </a:t>
            </a:r>
            <a:r>
              <a:rPr sz="1200" dirty="0"/>
              <a:t>metabolic state</a:t>
            </a:r>
          </a:p>
        </p:txBody>
      </p:sp>
      <p:sp>
        <p:nvSpPr>
          <p:cNvPr id="2070" name="Rectangle 21"/>
          <p:cNvSpPr/>
          <p:nvPr/>
        </p:nvSpPr>
        <p:spPr>
          <a:xfrm>
            <a:off x="6807200" y="2108200"/>
            <a:ext cx="1943100" cy="1224951"/>
          </a:xfrm>
          <a:prstGeom prst="rect">
            <a:avLst/>
          </a:prstGeom>
          <a:noFill/>
          <a:ln algn="ctr">
            <a:noFill/>
          </a:ln>
        </p:spPr>
        <p:txBody>
          <a:bodyPr wrap="square">
            <a:sp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L="342900" marR="0" lvl="0" indent="-34290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200" b="1" dirty="0">
                <a:solidFill>
                  <a:srgbClr val="0070C0"/>
                </a:solidFill>
              </a:rPr>
              <a:t>MONITOR </a:t>
            </a:r>
          </a:p>
          <a:p>
            <a:pPr marL="342900" marR="0" lvl="0" indent="-34290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000" b="1" dirty="0">
                <a:solidFill>
                  <a:srgbClr val="0070C0"/>
                </a:solidFill>
              </a:rPr>
              <a:t>(every 30</a:t>
            </a:r>
            <a:r>
              <a:rPr sz="1000" dirty="0">
                <a:solidFill>
                  <a:srgbClr val="0070C0"/>
                </a:solidFill>
              </a:rPr>
              <a:t>–</a:t>
            </a:r>
            <a:r>
              <a:rPr sz="1000" b="1" dirty="0">
                <a:solidFill>
                  <a:srgbClr val="0070C0"/>
                </a:solidFill>
              </a:rPr>
              <a:t>60 mins): </a:t>
            </a:r>
          </a:p>
          <a:p>
            <a:pPr marL="342900" marR="0" lvl="0" indent="-342900" algn="l" defTabSz="914400" rtl="0" eaLnBrk="1" fontAlgn="auto" latinLnBrk="0" hangingPunct="0">
              <a:lnSpc>
                <a:spcPct val="3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endParaRPr sz="1200" b="1" dirty="0"/>
          </a:p>
          <a:p>
            <a:pPr marL="92075" marR="0" lvl="0" indent="-84138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lang="en-AU" sz="1200" dirty="0"/>
              <a:t> - </a:t>
            </a:r>
            <a:r>
              <a:rPr sz="1200" dirty="0"/>
              <a:t>full blood count</a:t>
            </a:r>
          </a:p>
          <a:p>
            <a:pPr marL="92075" marR="0" lvl="0" indent="-84138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200" dirty="0"/>
              <a:t> </a:t>
            </a:r>
            <a:r>
              <a:rPr lang="en-AU" sz="1200" dirty="0"/>
              <a:t>- </a:t>
            </a:r>
            <a:r>
              <a:rPr sz="1200" dirty="0"/>
              <a:t>coagulation screen</a:t>
            </a:r>
          </a:p>
          <a:p>
            <a:pPr marL="92075" marR="0" lvl="0" indent="-84138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200" dirty="0"/>
              <a:t> </a:t>
            </a:r>
            <a:r>
              <a:rPr lang="en-AU" sz="1200" dirty="0"/>
              <a:t>- </a:t>
            </a:r>
            <a:r>
              <a:rPr sz="1200" dirty="0" err="1"/>
              <a:t>ionised</a:t>
            </a:r>
            <a:r>
              <a:rPr sz="1200" dirty="0"/>
              <a:t> calcium</a:t>
            </a:r>
          </a:p>
          <a:p>
            <a:pPr marL="92075" marR="0" lvl="0" indent="-84138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200" dirty="0"/>
              <a:t> </a:t>
            </a:r>
            <a:r>
              <a:rPr lang="en-AU" sz="1200" dirty="0"/>
              <a:t>- </a:t>
            </a:r>
            <a:r>
              <a:rPr sz="1200" dirty="0"/>
              <a:t>arterial blood gases</a:t>
            </a:r>
          </a:p>
        </p:txBody>
      </p:sp>
      <p:sp>
        <p:nvSpPr>
          <p:cNvPr id="2071" name="Rectangle 22"/>
          <p:cNvSpPr/>
          <p:nvPr/>
        </p:nvSpPr>
        <p:spPr>
          <a:xfrm>
            <a:off x="6807200" y="3378200"/>
            <a:ext cx="2628900" cy="1993900"/>
          </a:xfrm>
          <a:prstGeom prst="rect">
            <a:avLst/>
          </a:prstGeom>
          <a:noFill/>
          <a:ln algn="ctr">
            <a:noFill/>
          </a:ln>
        </p:spPr>
        <p:txBody>
          <a:bodyPr>
            <a:sp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L="342900" marR="0" lvl="0" indent="-34290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200" b="1" dirty="0">
                <a:solidFill>
                  <a:srgbClr val="0070C0"/>
                </a:solidFill>
              </a:rPr>
              <a:t>AIM FOR: </a:t>
            </a:r>
          </a:p>
          <a:p>
            <a:pPr marL="342900" marR="0" lvl="0" indent="-342900" algn="l" defTabSz="914400" rtl="0" eaLnBrk="1" fontAlgn="auto" latinLnBrk="0" hangingPunct="0">
              <a:lnSpc>
                <a:spcPct val="3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200" b="1" dirty="0"/>
              <a:t> </a:t>
            </a:r>
            <a:endParaRPr lang="en-AU" sz="1200" b="1" dirty="0"/>
          </a:p>
          <a:p>
            <a:pPr marL="92075" marR="0" lvl="0" indent="-84138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lang="en-AU" sz="1200" dirty="0"/>
              <a:t> - temperature &gt; 35</a:t>
            </a:r>
            <a:r>
              <a:rPr lang="en-AU" sz="1200" baseline="30000" dirty="0"/>
              <a:t>0</a:t>
            </a:r>
            <a:r>
              <a:rPr lang="en-AU" sz="1200" dirty="0"/>
              <a:t>C</a:t>
            </a:r>
          </a:p>
          <a:p>
            <a:pPr marL="92075" marR="0" lvl="0" indent="-84138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200" dirty="0"/>
              <a:t> </a:t>
            </a:r>
            <a:r>
              <a:rPr lang="en-AU" sz="1200" dirty="0"/>
              <a:t>- </a:t>
            </a:r>
            <a:r>
              <a:rPr sz="1200" dirty="0"/>
              <a:t>pH &gt; 7.2</a:t>
            </a:r>
          </a:p>
          <a:p>
            <a:pPr marL="92075" marR="0" lvl="0" indent="-84138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200" dirty="0"/>
              <a:t> </a:t>
            </a:r>
            <a:r>
              <a:rPr lang="en-AU" sz="1200" dirty="0"/>
              <a:t>- </a:t>
            </a:r>
            <a:r>
              <a:rPr sz="1200" dirty="0"/>
              <a:t>base excess &lt; –6*</a:t>
            </a:r>
          </a:p>
          <a:p>
            <a:pPr marL="92075" marR="0" lvl="0" indent="-84138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200" dirty="0"/>
              <a:t> </a:t>
            </a:r>
            <a:r>
              <a:rPr lang="en-AU" sz="1200" dirty="0"/>
              <a:t>- </a:t>
            </a:r>
            <a:r>
              <a:rPr sz="1200" dirty="0"/>
              <a:t>lactate &lt; 4 mmol/L</a:t>
            </a:r>
          </a:p>
          <a:p>
            <a:pPr marL="92075" marR="0" lvl="0" indent="-84138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200" dirty="0"/>
              <a:t> </a:t>
            </a:r>
            <a:r>
              <a:rPr lang="en-AU" sz="1200" dirty="0"/>
              <a:t>- </a:t>
            </a:r>
            <a:r>
              <a:rPr sz="1200" dirty="0"/>
              <a:t>Ca</a:t>
            </a:r>
            <a:r>
              <a:rPr sz="1200" baseline="30000" dirty="0"/>
              <a:t>2+</a:t>
            </a:r>
            <a:r>
              <a:rPr sz="1200" dirty="0"/>
              <a:t> &gt; 1.1 mmol/L</a:t>
            </a:r>
          </a:p>
          <a:p>
            <a:pPr marL="92075" marR="0" lvl="0" indent="-84138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200" dirty="0"/>
              <a:t> </a:t>
            </a:r>
            <a:r>
              <a:rPr lang="en-AU" sz="1200" dirty="0"/>
              <a:t>- </a:t>
            </a:r>
            <a:r>
              <a:rPr sz="1200" dirty="0"/>
              <a:t>platelets &gt; 50 × 10</a:t>
            </a:r>
            <a:r>
              <a:rPr sz="1200" baseline="30000" dirty="0"/>
              <a:t>9</a:t>
            </a:r>
            <a:r>
              <a:rPr sz="1200" dirty="0"/>
              <a:t>/L</a:t>
            </a:r>
          </a:p>
          <a:p>
            <a:pPr marL="92075" marR="0" lvl="0" indent="-84138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200" dirty="0"/>
              <a:t> </a:t>
            </a:r>
            <a:r>
              <a:rPr lang="en-AU" sz="1200" dirty="0"/>
              <a:t>- </a:t>
            </a:r>
            <a:r>
              <a:rPr sz="1200" dirty="0"/>
              <a:t>PT/APTT &lt; 1.5 × normal</a:t>
            </a:r>
          </a:p>
          <a:p>
            <a:pPr marL="92075" marR="0" lvl="0" indent="-84138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200" dirty="0"/>
              <a:t> </a:t>
            </a:r>
            <a:r>
              <a:rPr lang="en-AU" sz="1200" dirty="0"/>
              <a:t>- </a:t>
            </a:r>
            <a:r>
              <a:rPr sz="1200" dirty="0"/>
              <a:t>INR ≤ 1.5</a:t>
            </a:r>
          </a:p>
          <a:p>
            <a:pPr marL="92075" marR="0" lvl="0" indent="-84138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200" dirty="0"/>
              <a:t> </a:t>
            </a:r>
            <a:r>
              <a:rPr lang="en-AU" sz="1200" dirty="0"/>
              <a:t>- </a:t>
            </a:r>
            <a:r>
              <a:rPr sz="1200" dirty="0"/>
              <a:t>fibrinogen &gt; 1.0 g/L</a:t>
            </a:r>
          </a:p>
        </p:txBody>
      </p:sp>
      <p:sp>
        <p:nvSpPr>
          <p:cNvPr id="2072" name="Rectangle 27"/>
          <p:cNvSpPr/>
          <p:nvPr/>
        </p:nvSpPr>
        <p:spPr>
          <a:xfrm>
            <a:off x="228600" y="457200"/>
            <a:ext cx="6438900" cy="520700"/>
          </a:xfrm>
          <a:prstGeom prst="rect">
            <a:avLst/>
          </a:prstGeom>
          <a:noFill/>
          <a:ln algn="ctr">
            <a:noFill/>
          </a:ln>
        </p:spPr>
        <p:txBody>
          <a:bodyPr wrap="none" anchor="ctr" anchorCtr="0">
            <a:no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L="0" marR="0" lvl="0" indent="-342900" algn="l" defTabSz="914400" rtl="0" eaLnBrk="1" fontAlgn="auto" latinLnBrk="0" hangingPunct="0">
              <a:lnSpc>
                <a:spcPct val="8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900" b="1">
                <a:solidFill>
                  <a:srgbClr val="4D4D4D"/>
                </a:solidFill>
              </a:rPr>
              <a:t>The information below, developed by consensus, broadly covers areas that should be included  in a local MTP. This</a:t>
            </a:r>
            <a:br>
              <a:rPr sz="900" b="1">
                <a:solidFill>
                  <a:srgbClr val="4D4D4D"/>
                </a:solidFill>
              </a:rPr>
            </a:br>
            <a:r>
              <a:rPr sz="900" b="1">
                <a:solidFill>
                  <a:srgbClr val="4D4D4D"/>
                </a:solidFill>
              </a:rPr>
              <a:t>template can be used to develop an MTP to meet the needs of the local institution's patient population and resources</a:t>
            </a:r>
          </a:p>
        </p:txBody>
      </p:sp>
      <p:sp>
        <p:nvSpPr>
          <p:cNvPr id="2073" name="AutoShape 31"/>
          <p:cNvSpPr/>
          <p:nvPr/>
        </p:nvSpPr>
        <p:spPr>
          <a:xfrm rot="10800000">
            <a:off x="3276600" y="2298700"/>
            <a:ext cx="228600" cy="190500"/>
          </a:xfrm>
          <a:prstGeom prst="triangle">
            <a:avLst>
              <a:gd name="adj" fmla="val 50000"/>
            </a:avLst>
          </a:prstGeom>
          <a:solidFill>
            <a:srgbClr val="74A510">
              <a:alpha val="89804"/>
            </a:srgbClr>
          </a:solidFill>
          <a:ln w="41275" cap="flat" cmpd="sng" algn="ctr">
            <a:solidFill>
              <a:schemeClr val="tx1">
                <a:alpha val="20000"/>
              </a:schemeClr>
            </a:solidFill>
            <a:prstDash val="solid"/>
            <a:miter lim="800000"/>
          </a:ln>
        </p:spPr>
        <p:txBody>
          <a:bodyPr rot="10800000" wrap="none" anchor="ctr" anchorCtr="0">
            <a:noAutofit/>
          </a:bodyPr>
          <a:lstStyle>
            <a:lvl1pPr/>
            <a:lvl2pPr marL="742950"/>
            <a:lvl3pPr marL="1143000"/>
            <a:lvl4pPr marL="1600200"/>
            <a:lvl5pPr marL="2057400"/>
          </a:lstStyle>
          <a:p>
            <a:pPr marL="0" marR="0" lv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Arial"/>
                <a:ea typeface="Arial" charset="0"/>
              </a:defRPr>
            </a:pPr>
            <a:endParaRPr baseline="0"/>
          </a:p>
        </p:txBody>
      </p:sp>
      <p:sp>
        <p:nvSpPr>
          <p:cNvPr id="2074" name="AutoShape 32"/>
          <p:cNvSpPr/>
          <p:nvPr/>
        </p:nvSpPr>
        <p:spPr>
          <a:xfrm rot="10800000">
            <a:off x="3276600" y="1308100"/>
            <a:ext cx="228600" cy="190500"/>
          </a:xfrm>
          <a:prstGeom prst="triangle">
            <a:avLst>
              <a:gd name="adj" fmla="val 50000"/>
            </a:avLst>
          </a:prstGeom>
          <a:solidFill>
            <a:srgbClr val="74A510">
              <a:alpha val="89804"/>
            </a:srgbClr>
          </a:solidFill>
          <a:ln w="41275" cap="flat" cmpd="sng" algn="ctr">
            <a:solidFill>
              <a:schemeClr val="tx1">
                <a:alpha val="20000"/>
              </a:schemeClr>
            </a:solidFill>
            <a:prstDash val="solid"/>
            <a:miter lim="800000"/>
          </a:ln>
        </p:spPr>
        <p:txBody>
          <a:bodyPr rot="10800000" wrap="none" anchor="ctr" anchorCtr="0">
            <a:noAutofit/>
          </a:bodyPr>
          <a:lstStyle>
            <a:lvl1pPr/>
            <a:lvl2pPr marL="742950"/>
            <a:lvl3pPr marL="1143000"/>
            <a:lvl4pPr marL="1600200"/>
            <a:lvl5pPr marL="2057400"/>
          </a:lstStyle>
          <a:p>
            <a:pPr marL="0" marR="0" lv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Arial"/>
                <a:ea typeface="Arial" charset="0"/>
              </a:defRPr>
            </a:pPr>
            <a:endParaRPr baseline="0"/>
          </a:p>
        </p:txBody>
      </p:sp>
      <p:sp>
        <p:nvSpPr>
          <p:cNvPr id="2075" name="AutoShape 34"/>
          <p:cNvSpPr/>
          <p:nvPr/>
        </p:nvSpPr>
        <p:spPr>
          <a:xfrm rot="10800000">
            <a:off x="1447800" y="3136900"/>
            <a:ext cx="228600" cy="190500"/>
          </a:xfrm>
          <a:prstGeom prst="triangle">
            <a:avLst>
              <a:gd name="adj" fmla="val 50000"/>
            </a:avLst>
          </a:prstGeom>
          <a:solidFill>
            <a:srgbClr val="74A510">
              <a:alpha val="89804"/>
            </a:srgbClr>
          </a:solidFill>
          <a:ln w="41275" cap="flat" cmpd="sng" algn="ctr">
            <a:solidFill>
              <a:schemeClr val="tx1">
                <a:alpha val="20000"/>
              </a:schemeClr>
            </a:solidFill>
            <a:prstDash val="solid"/>
            <a:miter lim="800000"/>
          </a:ln>
        </p:spPr>
        <p:txBody>
          <a:bodyPr rot="10800000" wrap="none" anchor="ctr" anchorCtr="0">
            <a:noAutofit/>
          </a:bodyPr>
          <a:lstStyle>
            <a:lvl1pPr/>
            <a:lvl2pPr marL="742950"/>
            <a:lvl3pPr marL="1143000"/>
            <a:lvl4pPr marL="1600200"/>
            <a:lvl5pPr marL="2057400"/>
          </a:lstStyle>
          <a:p>
            <a:pPr marL="0" marR="0" lv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Arial"/>
                <a:ea typeface="Arial" charset="0"/>
              </a:defRPr>
            </a:pPr>
            <a:endParaRPr baseline="0"/>
          </a:p>
        </p:txBody>
      </p:sp>
      <p:sp>
        <p:nvSpPr>
          <p:cNvPr id="2076" name="AutoShape 35"/>
          <p:cNvSpPr/>
          <p:nvPr/>
        </p:nvSpPr>
        <p:spPr>
          <a:xfrm rot="10800000">
            <a:off x="4648200" y="3136900"/>
            <a:ext cx="228600" cy="190500"/>
          </a:xfrm>
          <a:prstGeom prst="triangle">
            <a:avLst>
              <a:gd name="adj" fmla="val 50000"/>
            </a:avLst>
          </a:prstGeom>
          <a:solidFill>
            <a:srgbClr val="74A510">
              <a:alpha val="89804"/>
            </a:srgbClr>
          </a:solidFill>
          <a:ln w="41275" cap="flat" cmpd="sng" algn="ctr">
            <a:solidFill>
              <a:schemeClr val="tx1">
                <a:alpha val="20000"/>
              </a:schemeClr>
            </a:solidFill>
            <a:prstDash val="solid"/>
            <a:miter lim="800000"/>
          </a:ln>
        </p:spPr>
        <p:txBody>
          <a:bodyPr rot="10800000" wrap="none" anchor="ctr" anchorCtr="0">
            <a:noAutofit/>
          </a:bodyPr>
          <a:lstStyle>
            <a:lvl1pPr/>
            <a:lvl2pPr marL="742950"/>
            <a:lvl3pPr marL="1143000"/>
            <a:lvl4pPr marL="1600200"/>
            <a:lvl5pPr marL="2057400"/>
          </a:lstStyle>
          <a:p>
            <a:pPr marL="0" marR="0" lv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Arial"/>
                <a:ea typeface="Arial" charset="0"/>
              </a:defRPr>
            </a:pPr>
            <a:endParaRPr baseline="0"/>
          </a:p>
        </p:txBody>
      </p:sp>
      <p:sp>
        <p:nvSpPr>
          <p:cNvPr id="2077" name="AutoShape 36"/>
          <p:cNvSpPr/>
          <p:nvPr/>
        </p:nvSpPr>
        <p:spPr>
          <a:xfrm rot="10800000">
            <a:off x="4648200" y="5321300"/>
            <a:ext cx="228600" cy="190500"/>
          </a:xfrm>
          <a:prstGeom prst="triangle">
            <a:avLst>
              <a:gd name="adj" fmla="val 50000"/>
            </a:avLst>
          </a:prstGeom>
          <a:solidFill>
            <a:srgbClr val="74A510">
              <a:alpha val="89804"/>
            </a:srgbClr>
          </a:solidFill>
          <a:ln w="41275" cap="flat" cmpd="sng" algn="ctr">
            <a:solidFill>
              <a:schemeClr val="tx1">
                <a:alpha val="21176"/>
              </a:schemeClr>
            </a:solidFill>
            <a:prstDash val="solid"/>
            <a:miter lim="800000"/>
          </a:ln>
        </p:spPr>
        <p:txBody>
          <a:bodyPr rot="10800000" wrap="none" anchor="ctr" anchorCtr="0">
            <a:noAutofit/>
          </a:bodyPr>
          <a:lstStyle>
            <a:lvl1pPr/>
            <a:lvl2pPr marL="742950"/>
            <a:lvl3pPr marL="1143000"/>
            <a:lvl4pPr marL="1600200"/>
            <a:lvl5pPr marL="2057400"/>
          </a:lstStyle>
          <a:p>
            <a:pPr marL="0" marR="0" lvl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Arial"/>
                <a:ea typeface="Arial" charset="0"/>
              </a:defRPr>
            </a:pPr>
            <a:endParaRPr baseline="0"/>
          </a:p>
        </p:txBody>
      </p:sp>
      <p:sp>
        <p:nvSpPr>
          <p:cNvPr id="2078" name="AutoShape 37"/>
          <p:cNvSpPr/>
          <p:nvPr/>
        </p:nvSpPr>
        <p:spPr>
          <a:xfrm rot="10800000">
            <a:off x="4648200" y="5854700"/>
            <a:ext cx="228600" cy="190500"/>
          </a:xfrm>
          <a:prstGeom prst="triangle">
            <a:avLst>
              <a:gd name="adj" fmla="val 50000"/>
            </a:avLst>
          </a:prstGeom>
          <a:solidFill>
            <a:srgbClr val="66FFCC"/>
          </a:solidFill>
          <a:ln w="41275" cap="flat" cmpd="sng" algn="ctr">
            <a:solidFill>
              <a:srgbClr val="3366CC">
                <a:alpha val="21176"/>
              </a:srgbClr>
            </a:solidFill>
            <a:prstDash val="solid"/>
            <a:miter lim="800000"/>
          </a:ln>
        </p:spPr>
        <p:txBody>
          <a:bodyPr rot="10800000" wrap="none" anchor="ctr" anchorCtr="0">
            <a:no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L="0" marR="0" lvl="0" indent="-342900" algn="ctr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endParaRPr sz="1800">
              <a:solidFill>
                <a:srgbClr val="66FFCC"/>
              </a:solidFill>
            </a:endParaRPr>
          </a:p>
        </p:txBody>
      </p:sp>
      <p:pic>
        <p:nvPicPr>
          <p:cNvPr id="2079" name="Picture 53"/>
          <p:cNvPicPr/>
          <p:nvPr/>
        </p:nvPicPr>
        <p:blipFill dpi="0">
          <a:blip r:embed="rId3"/>
          <a:srcRect/>
          <a:stretch>
            <a:fillRect/>
          </a:stretch>
        </p:blipFill>
        <p:spPr>
          <a:xfrm>
            <a:off x="2927350" y="4188691"/>
            <a:ext cx="762000" cy="31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0" name="Picture 50"/>
          <p:cNvPicPr/>
          <p:nvPr/>
        </p:nvPicPr>
        <p:blipFill dpi="0">
          <a:blip r:embed="rId4"/>
          <a:srcRect/>
          <a:stretch>
            <a:fillRect/>
          </a:stretch>
        </p:blipFill>
        <p:spPr>
          <a:xfrm>
            <a:off x="5772150" y="4130965"/>
            <a:ext cx="673100" cy="190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1" name="Picture 67" descr="NBA_Background2"/>
          <p:cNvPicPr/>
          <p:nvPr/>
        </p:nvPicPr>
        <p:blipFill dpi="0">
          <a:blip r:embed="rId5"/>
          <a:srcRect/>
          <a:stretch>
            <a:fillRect/>
          </a:stretch>
        </p:blipFill>
        <p:spPr>
          <a:xfrm>
            <a:off x="0" y="6731000"/>
            <a:ext cx="9144000" cy="114300"/>
          </a:xfrm>
          <a:prstGeom prst="rect">
            <a:avLst/>
          </a:prstGeom>
          <a:noFill/>
          <a:ln>
            <a:noFill/>
          </a:ln>
        </p:spPr>
      </p:pic>
      <p:sp>
        <p:nvSpPr>
          <p:cNvPr id="2082" name="TextBox 3"/>
          <p:cNvSpPr/>
          <p:nvPr/>
        </p:nvSpPr>
        <p:spPr>
          <a:xfrm>
            <a:off x="6553200" y="5537200"/>
            <a:ext cx="2400300" cy="876300"/>
          </a:xfrm>
          <a:prstGeom prst="rect">
            <a:avLst/>
          </a:prstGeom>
          <a:noFill/>
          <a:ln algn="ctr">
            <a:noFill/>
          </a:ln>
        </p:spPr>
        <p:txBody>
          <a:bodyPr>
            <a:sp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L="0" marR="0" lvl="0" indent="-34290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100" baseline="-25000" dirty="0"/>
              <a:t>*The numerical representation of base excess can be shown differently in varying texts. Please be aware that for the purposes of this template, a base excess of &lt;-6 refers to a base excess of  -5, -4, -3 and so forth. A base excess of -7, -8, -9 and so on is associated with a worsening prognosis. The normal range for base excess is -2 - +2.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42" descr="NBA_Background2"/>
          <p:cNvPicPr/>
          <p:nvPr/>
        </p:nvPicPr>
        <p:blipFill dpi="0">
          <a:blip r:embed="rId3"/>
          <a:srcRect/>
          <a:stretch>
            <a:fillRect/>
          </a:stretch>
        </p:blipFill>
        <p:spPr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3075" name="AutoShape 38"/>
          <p:cNvSpPr/>
          <p:nvPr/>
        </p:nvSpPr>
        <p:spPr>
          <a:xfrm>
            <a:off x="609600" y="533400"/>
            <a:ext cx="8001000" cy="533400"/>
          </a:xfrm>
          <a:prstGeom prst="roundRect">
            <a:avLst>
              <a:gd name="adj" fmla="val 16667"/>
            </a:avLst>
          </a:prstGeom>
          <a:solidFill>
            <a:srgbClr val="BFBFBF">
              <a:alpha val="25098"/>
            </a:srgbClr>
          </a:solidFill>
          <a:ln w="3175" cap="flat" cmpd="sng" algn="ctr">
            <a:solidFill>
              <a:srgbClr val="300B35"/>
            </a:solidFill>
            <a:prstDash val="solid"/>
            <a:miter lim="800000"/>
          </a:ln>
        </p:spPr>
        <p:txBody>
          <a:bodyPr wrap="none" anchor="ctr" anchorCtr="0">
            <a:noAutofit/>
          </a:bodyPr>
          <a:lstStyle>
            <a:lvl1pPr/>
            <a:lvl2pPr marL="742950"/>
            <a:lvl3pPr marL="1143000"/>
            <a:lvl4pPr marL="1600200"/>
            <a:lvl5pPr marL="2057400"/>
          </a:lstStyle>
          <a:p>
            <a: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endParaRPr/>
          </a:p>
        </p:txBody>
      </p:sp>
      <p:sp>
        <p:nvSpPr>
          <p:cNvPr id="3076" name="AutoShape 37"/>
          <p:cNvSpPr/>
          <p:nvPr/>
        </p:nvSpPr>
        <p:spPr>
          <a:xfrm>
            <a:off x="4419600" y="4038600"/>
            <a:ext cx="4191000" cy="228600"/>
          </a:xfrm>
          <a:prstGeom prst="roundRect">
            <a:avLst>
              <a:gd name="adj" fmla="val 16667"/>
            </a:avLst>
          </a:prstGeom>
          <a:solidFill>
            <a:srgbClr val="3366CC"/>
          </a:solidFill>
          <a:ln w="9525" cap="flat" cmpd="sng" algn="ctr">
            <a:solidFill>
              <a:srgbClr val="3366CC"/>
            </a:solidFill>
            <a:prstDash val="solid"/>
            <a:miter lim="800000"/>
          </a:ln>
        </p:spPr>
        <p:txBody>
          <a:bodyPr wrap="none" anchor="ctr" anchorCtr="0">
            <a:no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L="0" marR="0" lvl="0" indent="-34290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endParaRPr sz="1800" baseline="-25000"/>
          </a:p>
        </p:txBody>
      </p:sp>
      <p:sp>
        <p:nvSpPr>
          <p:cNvPr id="3077" name="Rectangle 18"/>
          <p:cNvSpPr/>
          <p:nvPr/>
        </p:nvSpPr>
        <p:spPr>
          <a:xfrm>
            <a:off x="4419600" y="4229100"/>
            <a:ext cx="4191000" cy="1790700"/>
          </a:xfrm>
          <a:prstGeom prst="rect">
            <a:avLst/>
          </a:prstGeom>
          <a:noFill/>
          <a:ln w="6350" cap="flat" cmpd="sng" algn="ctr">
            <a:solidFill>
              <a:srgbClr val="3366CC"/>
            </a:solidFill>
            <a:prstDash val="solid"/>
            <a:miter lim="800000"/>
          </a:ln>
        </p:spPr>
        <p:txBody>
          <a:bodyPr wrap="none" anchor="ctr" anchorCtr="0">
            <a:no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R="0" lvl="0" algn="l" defTabSz="914400" rtl="0" eaLnBrk="1" fontAlgn="auto" latinLnBrk="0" hangingPunct="0"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lang="en-AU" sz="1000" dirty="0"/>
              <a:t>• </a:t>
            </a:r>
            <a:r>
              <a:rPr sz="1000" dirty="0"/>
              <a:t>The </a:t>
            </a:r>
            <a:r>
              <a:rPr sz="1000" i="1" dirty="0"/>
              <a:t>routine</a:t>
            </a:r>
            <a:r>
              <a:rPr sz="1000" dirty="0"/>
              <a:t> use of rFVIIa in trauma patients is not recommended due t</a:t>
            </a:r>
            <a:r>
              <a:rPr lang="en-AU" sz="1000" dirty="0"/>
              <a:t>o</a:t>
            </a:r>
            <a:br>
              <a:rPr lang="en-AU" sz="1000" dirty="0"/>
            </a:br>
            <a:r>
              <a:rPr lang="en-AU" sz="1000" dirty="0"/>
              <a:t>   </a:t>
            </a:r>
            <a:r>
              <a:rPr sz="1000" dirty="0"/>
              <a:t>its lack of effect on mortality (Grade B) and variable effect on morbidity</a:t>
            </a:r>
            <a:br>
              <a:rPr sz="1000" dirty="0"/>
            </a:br>
            <a:r>
              <a:rPr lang="en-AU" sz="1000" dirty="0"/>
              <a:t>  </a:t>
            </a:r>
            <a:r>
              <a:rPr sz="1000" dirty="0"/>
              <a:t>(Grade C).  </a:t>
            </a:r>
            <a:endParaRPr lang="en-AU" sz="1000" dirty="0"/>
          </a:p>
          <a:p>
            <a:pPr marR="0" lvl="0" algn="l" defTabSz="914400" rtl="0" eaLnBrk="1" fontAlgn="auto" latinLnBrk="0" hangingPunct="0"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lang="en-AU" sz="1000" dirty="0"/>
              <a:t>• </a:t>
            </a:r>
            <a:r>
              <a:rPr sz="1000" dirty="0"/>
              <a:t>Institutions may choose to develop a process for the use of rFVIIa </a:t>
            </a:r>
            <a:r>
              <a:rPr lang="en-AU" sz="1000" dirty="0"/>
              <a:t>        </a:t>
            </a:r>
          </a:p>
          <a:p>
            <a:pPr marR="0" lvl="0" algn="l" defTabSz="914400" rtl="0" eaLnBrk="1" fontAlgn="auto" latinLnBrk="0" hangingPunct="0"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lang="en-AU" sz="1000" dirty="0"/>
              <a:t>  </a:t>
            </a:r>
            <a:r>
              <a:rPr sz="1000" dirty="0"/>
              <a:t>where there is:</a:t>
            </a:r>
          </a:p>
          <a:p>
            <a:pPr marL="92075" marR="0" lvl="0" algn="l" defTabSz="914400" rtl="0" eaLnBrk="1" fontAlgn="auto" latinLnBrk="0" hangingPunct="0">
              <a:spcBef>
                <a:spcPct val="0"/>
              </a:spcBef>
              <a:buClr>
                <a:schemeClr val="bg1"/>
              </a:buClr>
              <a:buSzTx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lang="en-AU" sz="1000" dirty="0"/>
              <a:t> - </a:t>
            </a:r>
            <a:r>
              <a:rPr sz="1000" dirty="0"/>
              <a:t>uncontrolled haemorrhage in salvageable patient, </a:t>
            </a:r>
            <a:r>
              <a:rPr sz="1000" u="sng" dirty="0"/>
              <a:t>and</a:t>
            </a:r>
            <a:r>
              <a:rPr lang="en-AU" sz="1000" u="sng" dirty="0"/>
              <a:t> </a:t>
            </a:r>
            <a:r>
              <a:rPr sz="1000" dirty="0"/>
              <a:t>failed surgical </a:t>
            </a:r>
            <a:endParaRPr lang="en-AU" sz="1000" dirty="0"/>
          </a:p>
          <a:p>
            <a:pPr marR="0" lvl="0" algn="l" defTabSz="914400" rtl="0" eaLnBrk="1" fontAlgn="auto" latinLnBrk="0" hangingPunct="0">
              <a:spcBef>
                <a:spcPct val="0"/>
              </a:spcBef>
              <a:buClr>
                <a:schemeClr val="bg1"/>
              </a:buClr>
              <a:buSzTx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lang="en-AU" sz="1000" dirty="0"/>
              <a:t>      </a:t>
            </a:r>
            <a:r>
              <a:rPr sz="1000" dirty="0"/>
              <a:t>or radiological measures to control bleeding, </a:t>
            </a:r>
            <a:r>
              <a:rPr sz="1000" u="sng" dirty="0"/>
              <a:t>and</a:t>
            </a:r>
            <a:r>
              <a:rPr lang="en-AU" sz="1000" u="sng" dirty="0"/>
              <a:t> </a:t>
            </a:r>
            <a:r>
              <a:rPr sz="1000" dirty="0"/>
              <a:t>adequate blood </a:t>
            </a:r>
            <a:endParaRPr lang="en-AU" sz="1000" dirty="0"/>
          </a:p>
          <a:p>
            <a:pPr marR="0" lvl="0" algn="l" defTabSz="914400" rtl="0" eaLnBrk="1" fontAlgn="auto" latinLnBrk="0" hangingPunct="0">
              <a:spcBef>
                <a:spcPct val="0"/>
              </a:spcBef>
              <a:buClr>
                <a:schemeClr val="bg1"/>
              </a:buClr>
              <a:buSzTx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lang="en-AU" sz="1000" dirty="0"/>
              <a:t>      </a:t>
            </a:r>
            <a:r>
              <a:rPr sz="1000" dirty="0"/>
              <a:t>component replacement, </a:t>
            </a:r>
            <a:r>
              <a:rPr sz="1000" u="sng" dirty="0"/>
              <a:t>and</a:t>
            </a:r>
            <a:r>
              <a:rPr lang="en-AU" sz="1000" u="sng" dirty="0"/>
              <a:t> </a:t>
            </a:r>
            <a:r>
              <a:rPr sz="1000" dirty="0"/>
              <a:t>pH &gt; 7.2, temperature &gt; 34</a:t>
            </a:r>
            <a:r>
              <a:rPr sz="1000" baseline="30000" dirty="0"/>
              <a:t>0</a:t>
            </a:r>
            <a:r>
              <a:rPr sz="1000" dirty="0"/>
              <a:t>C.</a:t>
            </a:r>
          </a:p>
          <a:p>
            <a:pPr marR="0" lvl="0" algn="l" defTabSz="914400" rtl="0" eaLnBrk="1" fontAlgn="auto" latinLnBrk="0" hangingPunct="0"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lang="en-AU" sz="1000" dirty="0"/>
              <a:t>• D</a:t>
            </a:r>
            <a:r>
              <a:rPr sz="1000" dirty="0" err="1"/>
              <a:t>iscuss</a:t>
            </a:r>
            <a:r>
              <a:rPr sz="1000" dirty="0"/>
              <a:t> dose with haematologist/transfusion specialist</a:t>
            </a:r>
            <a:endParaRPr lang="en-AU" sz="1000" dirty="0"/>
          </a:p>
          <a:p>
            <a:pPr marR="0" lvl="0" algn="l" defTabSz="914400" rtl="0" eaLnBrk="1" fontAlgn="auto" latinLnBrk="0" hangingPunct="0"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br>
              <a:rPr sz="1000" dirty="0"/>
            </a:br>
            <a:r>
              <a:rPr sz="800" baseline="30000" dirty="0"/>
              <a:t>b </a:t>
            </a:r>
            <a:r>
              <a:rPr sz="800" dirty="0"/>
              <a:t>rFVIIa is not licensed for use in this situation; all use must be part of practice review.</a:t>
            </a:r>
          </a:p>
        </p:txBody>
      </p:sp>
      <p:sp>
        <p:nvSpPr>
          <p:cNvPr id="3078" name="AutoShape 36"/>
          <p:cNvSpPr/>
          <p:nvPr/>
        </p:nvSpPr>
        <p:spPr>
          <a:xfrm>
            <a:off x="4419600" y="2438400"/>
            <a:ext cx="4191000" cy="228600"/>
          </a:xfrm>
          <a:prstGeom prst="roundRect">
            <a:avLst>
              <a:gd name="adj" fmla="val 16667"/>
            </a:avLst>
          </a:prstGeom>
          <a:solidFill>
            <a:srgbClr val="6F9500"/>
          </a:solidFill>
          <a:ln w="9525" cap="flat" cmpd="sng" algn="ctr">
            <a:solidFill>
              <a:srgbClr val="300B35"/>
            </a:solidFill>
            <a:prstDash val="solid"/>
            <a:miter lim="800000"/>
          </a:ln>
        </p:spPr>
        <p:txBody>
          <a:bodyPr wrap="none" anchor="ctr" anchorCtr="0">
            <a:noAutofit/>
          </a:bodyPr>
          <a:lstStyle>
            <a:lvl1pPr/>
            <a:lvl2pPr marL="742950"/>
            <a:lvl3pPr marL="1143000"/>
            <a:lvl4pPr marL="1600200"/>
            <a:lvl5pPr marL="2057400"/>
          </a:lstStyle>
          <a:p>
            <a: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endParaRPr/>
          </a:p>
        </p:txBody>
      </p:sp>
      <p:sp>
        <p:nvSpPr>
          <p:cNvPr id="3079" name="Rectangle 10"/>
          <p:cNvSpPr/>
          <p:nvPr/>
        </p:nvSpPr>
        <p:spPr>
          <a:xfrm>
            <a:off x="4419600" y="2438400"/>
            <a:ext cx="4191000" cy="1524000"/>
          </a:xfrm>
          <a:prstGeom prst="rect">
            <a:avLst/>
          </a:prstGeom>
          <a:noFill/>
          <a:ln w="6350" cap="flat" cmpd="sng" algn="ctr">
            <a:solidFill>
              <a:srgbClr val="74A510"/>
            </a:solidFill>
            <a:prstDash val="solid"/>
            <a:miter lim="800000"/>
          </a:ln>
        </p:spPr>
        <p:txBody>
          <a:bodyPr wrap="none" anchor="ctr" anchorCtr="0">
            <a:noAutofit/>
          </a:bodyPr>
          <a:lstStyle>
            <a:lvl1pPr/>
            <a:lvl2pPr/>
            <a:lvl3pPr marL="1143000"/>
            <a:lvl4pPr marL="1600200"/>
            <a:lvl5pPr marL="2057400"/>
          </a:lstStyle>
          <a:p>
            <a: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000" baseline="0" dirty="0"/>
              <a:t> </a:t>
            </a:r>
          </a:p>
          <a:p>
            <a: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lang="en-AU" sz="1000" baseline="0" dirty="0"/>
              <a:t> </a:t>
            </a:r>
            <a:r>
              <a:rPr sz="1000" baseline="0" dirty="0"/>
              <a:t>Warfarin: </a:t>
            </a:r>
            <a:endParaRPr lang="en-AU" sz="1000" baseline="0" dirty="0"/>
          </a:p>
          <a:p>
            <a:pPr marL="360363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defRPr sz="1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lang="en-AU" sz="1000" baseline="0" dirty="0"/>
              <a:t>- </a:t>
            </a:r>
            <a:r>
              <a:rPr sz="1000" baseline="0" dirty="0"/>
              <a:t>add vitamin K, </a:t>
            </a:r>
            <a:r>
              <a:rPr sz="1000" baseline="0" dirty="0" err="1"/>
              <a:t>prothrombinex</a:t>
            </a:r>
            <a:r>
              <a:rPr sz="1000" baseline="0" dirty="0"/>
              <a:t>/FFP</a:t>
            </a:r>
          </a:p>
          <a:p>
            <a:pPr marL="0" marR="0" lvl="0" algn="l" defTabSz="914400" rtl="0" eaLnBrk="1" fontAlgn="auto" latinLnBrk="0" hangingPunct="1">
              <a:lnSpc>
                <a:spcPct val="5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endParaRPr sz="1000" baseline="0" dirty="0"/>
          </a:p>
          <a:p>
            <a:pPr marL="0" marR="0" lvl="0" algn="l" defTabSz="914400" rtl="0" eaLnBrk="1" fontAlgn="auto" latinLnBrk="0" hangingPunct="1">
              <a:lnSpc>
                <a:spcPct val="50000"/>
              </a:lnSpc>
              <a:spcBef>
                <a:spcPct val="0"/>
              </a:spcBef>
              <a:buClrTx/>
              <a:buSzTx/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000" baseline="0" dirty="0"/>
              <a:t> Obstetric haemorrhage: </a:t>
            </a:r>
            <a:endParaRPr lang="en-AU" sz="1000" baseline="0" dirty="0"/>
          </a:p>
          <a:p>
            <a:pPr marL="360363" marR="0" lvl="1" algn="l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defRPr sz="1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lang="en-AU" sz="1000" baseline="0" dirty="0"/>
              <a:t>- early DIC often present; consider cryoprecipitate</a:t>
            </a:r>
          </a:p>
          <a:p>
            <a: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000" baseline="0" dirty="0"/>
              <a:t> Head injury: </a:t>
            </a:r>
          </a:p>
          <a:p>
            <a:pPr marL="360363" marR="0" lvl="1" algn="l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defRPr sz="1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lang="en-AU" sz="1000" baseline="0" dirty="0"/>
              <a:t>- </a:t>
            </a:r>
            <a:r>
              <a:rPr sz="1000" baseline="0" dirty="0"/>
              <a:t>aim for platelet count &gt; 100 × 10</a:t>
            </a:r>
            <a:r>
              <a:rPr sz="1000" baseline="30000" dirty="0"/>
              <a:t>9</a:t>
            </a:r>
            <a:r>
              <a:rPr sz="1000" baseline="0" dirty="0"/>
              <a:t>/L </a:t>
            </a:r>
          </a:p>
          <a:p>
            <a:pPr marL="360363" marR="0" lvl="1" algn="l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defRPr sz="1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lang="en-AU" sz="1000" baseline="0" dirty="0"/>
              <a:t>- </a:t>
            </a:r>
            <a:r>
              <a:rPr sz="1000" baseline="0" dirty="0"/>
              <a:t>permissive hypotension contraindicated</a:t>
            </a:r>
          </a:p>
        </p:txBody>
      </p:sp>
      <p:sp>
        <p:nvSpPr>
          <p:cNvPr id="3080" name="AutoShape 35"/>
          <p:cNvSpPr/>
          <p:nvPr/>
        </p:nvSpPr>
        <p:spPr>
          <a:xfrm>
            <a:off x="4419600" y="1143000"/>
            <a:ext cx="4191000" cy="228600"/>
          </a:xfrm>
          <a:prstGeom prst="roundRect">
            <a:avLst>
              <a:gd name="adj" fmla="val 16667"/>
            </a:avLst>
          </a:prstGeom>
          <a:solidFill>
            <a:srgbClr val="3366CC"/>
          </a:solidFill>
          <a:ln w="9525" cap="flat" cmpd="sng" algn="ctr">
            <a:solidFill>
              <a:srgbClr val="0070C0"/>
            </a:solidFill>
            <a:prstDash val="solid"/>
            <a:miter lim="800000"/>
          </a:ln>
        </p:spPr>
        <p:txBody>
          <a:bodyPr wrap="none" anchor="ctr" anchorCtr="0">
            <a:no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L="0" marR="0" lvl="0" indent="-34290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endParaRPr sz="1800" baseline="-25000"/>
          </a:p>
        </p:txBody>
      </p:sp>
      <p:sp>
        <p:nvSpPr>
          <p:cNvPr id="3081" name="Rectangle 10"/>
          <p:cNvSpPr/>
          <p:nvPr/>
        </p:nvSpPr>
        <p:spPr>
          <a:xfrm>
            <a:off x="4419600" y="1155700"/>
            <a:ext cx="4191000" cy="1206500"/>
          </a:xfrm>
          <a:prstGeom prst="rect">
            <a:avLst/>
          </a:prstGeom>
          <a:noFill/>
          <a:ln w="6350" cap="flat" cmpd="sng" algn="ctr">
            <a:solidFill>
              <a:srgbClr val="0070C0"/>
            </a:solidFill>
            <a:prstDash val="solid"/>
            <a:miter lim="800000"/>
          </a:ln>
        </p:spPr>
        <p:txBody>
          <a:bodyPr wrap="none" anchor="ctr" anchorCtr="0">
            <a:no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R="0" lvl="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>
                <a:schemeClr val="bg1"/>
              </a:buClr>
              <a:buSzTx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endParaRPr lang="en-AU" sz="1000" dirty="0"/>
          </a:p>
          <a:p>
            <a:pPr marR="0" lvl="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>
                <a:schemeClr val="bg1"/>
              </a:buClr>
              <a:buSzTx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lang="en-AU" sz="1000" dirty="0"/>
              <a:t>•   </a:t>
            </a:r>
            <a:r>
              <a:rPr sz="1000" dirty="0"/>
              <a:t>Avoid hypothermia, institute active warming</a:t>
            </a:r>
            <a:endParaRPr lang="en-AU" sz="1000" dirty="0"/>
          </a:p>
          <a:p>
            <a:pPr marR="0" lvl="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>
                <a:schemeClr val="bg1"/>
              </a:buClr>
              <a:buSzTx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lang="en-AU" sz="1000" dirty="0"/>
              <a:t>•   </a:t>
            </a:r>
            <a:r>
              <a:rPr sz="1000" dirty="0"/>
              <a:t>Avoid excessive crystalloid</a:t>
            </a:r>
            <a:endParaRPr lang="en-AU" sz="1000" dirty="0"/>
          </a:p>
          <a:p>
            <a:pPr marR="0" lvl="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lang="en-AU" sz="1000" dirty="0"/>
              <a:t>•   </a:t>
            </a:r>
            <a:r>
              <a:rPr sz="1000" dirty="0"/>
              <a:t>Tolerate permissive hypotension (BP 80–100 mmHg systolic) </a:t>
            </a:r>
          </a:p>
          <a:p>
            <a:pPr marL="342900" marR="0" lvl="0" indent="-34290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000" dirty="0"/>
              <a:t>   </a:t>
            </a:r>
            <a:r>
              <a:rPr lang="en-AU" sz="1000" dirty="0"/>
              <a:t> </a:t>
            </a:r>
            <a:r>
              <a:rPr sz="1000" dirty="0"/>
              <a:t>until active bleeding controlled</a:t>
            </a:r>
            <a:endParaRPr lang="en-AU" sz="1000" dirty="0"/>
          </a:p>
          <a:p>
            <a:pPr marL="342900" marR="0" lvl="0" indent="-34290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lang="en-AU" sz="1000" dirty="0"/>
              <a:t>•   </a:t>
            </a:r>
            <a:r>
              <a:rPr sz="1000" dirty="0"/>
              <a:t>Do not use </a:t>
            </a:r>
            <a:r>
              <a:rPr sz="1000" dirty="0" err="1"/>
              <a:t>haemoglobin</a:t>
            </a:r>
            <a:r>
              <a:rPr sz="1000" dirty="0"/>
              <a:t> alone as a transfusion trigger</a:t>
            </a:r>
          </a:p>
        </p:txBody>
      </p:sp>
      <p:sp>
        <p:nvSpPr>
          <p:cNvPr id="3082" name="AutoShape 34"/>
          <p:cNvSpPr/>
          <p:nvPr/>
        </p:nvSpPr>
        <p:spPr>
          <a:xfrm>
            <a:off x="609600" y="1143000"/>
            <a:ext cx="3581400" cy="228600"/>
          </a:xfrm>
          <a:prstGeom prst="roundRect">
            <a:avLst>
              <a:gd name="adj" fmla="val 16667"/>
            </a:avLst>
          </a:prstGeom>
          <a:solidFill>
            <a:srgbClr val="74A510"/>
          </a:solidFill>
          <a:ln w="9525" cap="flat" cmpd="sng" algn="ctr">
            <a:solidFill>
              <a:srgbClr val="300B35"/>
            </a:solidFill>
            <a:prstDash val="solid"/>
            <a:miter lim="800000"/>
          </a:ln>
        </p:spPr>
        <p:txBody>
          <a:bodyPr wrap="none" anchor="ctr" anchorCtr="0">
            <a:noAutofit/>
          </a:bodyPr>
          <a:lstStyle>
            <a:lvl1pPr/>
            <a:lvl2pPr marL="742950"/>
            <a:lvl3pPr marL="1143000"/>
            <a:lvl4pPr marL="1600200"/>
            <a:lvl5pPr marL="2057400"/>
          </a:lstStyle>
          <a:p>
            <a: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endParaRPr/>
          </a:p>
        </p:txBody>
      </p:sp>
      <p:sp>
        <p:nvSpPr>
          <p:cNvPr id="3083" name="Rectangle 13"/>
          <p:cNvSpPr/>
          <p:nvPr/>
        </p:nvSpPr>
        <p:spPr>
          <a:xfrm>
            <a:off x="609600" y="1371600"/>
            <a:ext cx="3581400" cy="1295400"/>
          </a:xfrm>
          <a:prstGeom prst="rect">
            <a:avLst/>
          </a:prstGeom>
          <a:noFill/>
          <a:ln w="6350" cap="flat" cmpd="sng" algn="ctr">
            <a:solidFill>
              <a:srgbClr val="74A510"/>
            </a:solidFill>
            <a:prstDash val="solid"/>
            <a:miter lim="800000"/>
          </a:ln>
        </p:spPr>
        <p:txBody>
          <a:bodyPr wrap="none" anchor="ctr" anchorCtr="0">
            <a:noAutofit/>
          </a:bodyPr>
          <a:lstStyle>
            <a:lvl1pPr/>
            <a:lvl2pPr marL="742950"/>
            <a:lvl3pPr marL="1143000"/>
            <a:lvl4pPr marL="1600200"/>
            <a:lvl5pPr marL="2057400"/>
          </a:lstStyle>
          <a:p>
            <a: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000" baseline="0" dirty="0"/>
              <a:t> Identify cause</a:t>
            </a:r>
          </a:p>
          <a:p>
            <a: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000" baseline="0" dirty="0"/>
              <a:t> Initial measures: </a:t>
            </a:r>
          </a:p>
          <a:p>
            <a: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000" baseline="0" dirty="0"/>
              <a:t>     - compression</a:t>
            </a:r>
          </a:p>
          <a:p>
            <a: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000" baseline="0" dirty="0"/>
              <a:t>     - tourniquet</a:t>
            </a:r>
          </a:p>
          <a:p>
            <a: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000" baseline="0" dirty="0"/>
              <a:t>     - packing </a:t>
            </a:r>
          </a:p>
          <a:p>
            <a: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000" baseline="0" dirty="0"/>
              <a:t> Surgical assessment:</a:t>
            </a:r>
          </a:p>
          <a:p>
            <a:pPr marL="0" marR="0" lvl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000" baseline="0" dirty="0"/>
              <a:t>    - early surgery or angiography to stop bleeding </a:t>
            </a:r>
          </a:p>
        </p:txBody>
      </p:sp>
      <p:sp>
        <p:nvSpPr>
          <p:cNvPr id="3084" name="Rectangle 14"/>
          <p:cNvSpPr/>
          <p:nvPr/>
        </p:nvSpPr>
        <p:spPr>
          <a:xfrm>
            <a:off x="609600" y="2895600"/>
            <a:ext cx="3581400" cy="533400"/>
          </a:xfrm>
          <a:prstGeom prst="rect">
            <a:avLst/>
          </a:prstGeom>
          <a:solidFill>
            <a:srgbClr val="9F003B">
              <a:alpha val="0"/>
            </a:srgbClr>
          </a:solidFill>
          <a:ln w="6350" cap="flat" cmpd="sng" algn="ctr">
            <a:solidFill>
              <a:srgbClr val="3366CC"/>
            </a:solidFill>
            <a:prstDash val="solid"/>
            <a:miter lim="800000"/>
          </a:ln>
        </p:spPr>
        <p:txBody>
          <a:bodyPr wrap="none" anchor="ctr" anchorCtr="0">
            <a:no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L="342900" marR="0" lvl="0" indent="-342900" algn="ctr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100" dirty="0"/>
              <a:t> </a:t>
            </a:r>
            <a:r>
              <a:rPr sz="1000" dirty="0"/>
              <a:t>If significant physiological derangement, consider </a:t>
            </a:r>
          </a:p>
          <a:p>
            <a:pPr marL="342900" marR="0" lvl="0" indent="-342900" algn="ctr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000" dirty="0"/>
              <a:t>  damage control surgery or angiography </a:t>
            </a:r>
          </a:p>
        </p:txBody>
      </p:sp>
      <p:sp>
        <p:nvSpPr>
          <p:cNvPr id="3085" name="AutoShape 33"/>
          <p:cNvSpPr/>
          <p:nvPr/>
        </p:nvSpPr>
        <p:spPr>
          <a:xfrm>
            <a:off x="609600" y="2743200"/>
            <a:ext cx="3581400" cy="228600"/>
          </a:xfrm>
          <a:prstGeom prst="roundRect">
            <a:avLst>
              <a:gd name="adj" fmla="val 16667"/>
            </a:avLst>
          </a:prstGeom>
          <a:solidFill>
            <a:srgbClr val="3366CC"/>
          </a:solidFill>
          <a:ln w="9525" cap="flat" cmpd="sng" algn="ctr">
            <a:solidFill>
              <a:srgbClr val="3366CC"/>
            </a:solidFill>
            <a:prstDash val="solid"/>
            <a:miter lim="800000"/>
          </a:ln>
        </p:spPr>
        <p:txBody>
          <a:bodyPr wrap="none" anchor="ctr" anchorCtr="0">
            <a:no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L="0" marR="0" lvl="0" indent="-34290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endParaRPr sz="1800" baseline="-25000"/>
          </a:p>
        </p:txBody>
      </p:sp>
      <p:sp>
        <p:nvSpPr>
          <p:cNvPr id="3086" name="AutoShape 32"/>
          <p:cNvSpPr/>
          <p:nvPr/>
        </p:nvSpPr>
        <p:spPr>
          <a:xfrm>
            <a:off x="609600" y="3505200"/>
            <a:ext cx="3581400" cy="228600"/>
          </a:xfrm>
          <a:prstGeom prst="roundRect">
            <a:avLst>
              <a:gd name="adj" fmla="val 16667"/>
            </a:avLst>
          </a:prstGeom>
          <a:solidFill>
            <a:srgbClr val="74A510"/>
          </a:solidFill>
          <a:ln w="9525" cap="flat" cmpd="sng" algn="ctr">
            <a:solidFill>
              <a:srgbClr val="009900"/>
            </a:solidFill>
            <a:prstDash val="solid"/>
            <a:miter lim="800000"/>
          </a:ln>
        </p:spPr>
        <p:txBody>
          <a:bodyPr wrap="none" anchor="ctr" anchorCtr="0">
            <a:noAutofit/>
          </a:bodyPr>
          <a:lstStyle>
            <a:lvl1pPr/>
            <a:lvl2pPr marL="742950"/>
            <a:lvl3pPr marL="1143000"/>
            <a:lvl4pPr marL="1600200"/>
            <a:lvl5pPr marL="2057400"/>
          </a:lstStyle>
          <a:p>
            <a:pPr marL="0"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None/>
              <a:defRPr sz="18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endParaRPr/>
          </a:p>
        </p:txBody>
      </p:sp>
      <p:sp>
        <p:nvSpPr>
          <p:cNvPr id="3087" name="Rectangle 17"/>
          <p:cNvSpPr/>
          <p:nvPr/>
        </p:nvSpPr>
        <p:spPr>
          <a:xfrm>
            <a:off x="609600" y="3505200"/>
            <a:ext cx="3581400" cy="533400"/>
          </a:xfrm>
          <a:prstGeom prst="rect">
            <a:avLst/>
          </a:prstGeom>
          <a:noFill/>
          <a:ln w="6350" cap="flat" cmpd="sng" algn="ctr">
            <a:solidFill>
              <a:srgbClr val="009900"/>
            </a:solidFill>
            <a:prstDash val="solid"/>
            <a:miter lim="800000"/>
          </a:ln>
        </p:spPr>
        <p:txBody>
          <a:bodyPr wrap="none" anchor="ctr" anchorCtr="0">
            <a:no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L="342900" marR="0" lvl="0" indent="-34290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100" dirty="0"/>
              <a:t> </a:t>
            </a:r>
          </a:p>
          <a:p>
            <a:pPr marL="342900" marR="0" lvl="0" indent="-34290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000" dirty="0"/>
              <a:t>Consider use of cell salvage where appropriate</a:t>
            </a:r>
          </a:p>
        </p:txBody>
      </p:sp>
      <p:sp>
        <p:nvSpPr>
          <p:cNvPr id="3088" name="Rectangle 11"/>
          <p:cNvSpPr/>
          <p:nvPr/>
        </p:nvSpPr>
        <p:spPr>
          <a:xfrm>
            <a:off x="609600" y="4191000"/>
            <a:ext cx="3581400" cy="1828800"/>
          </a:xfrm>
          <a:prstGeom prst="rect">
            <a:avLst/>
          </a:prstGeom>
          <a:solidFill>
            <a:srgbClr val="9F003B">
              <a:alpha val="0"/>
            </a:srgbClr>
          </a:solidFill>
          <a:ln w="6350" cap="flat" cmpd="sng" algn="ctr">
            <a:solidFill>
              <a:srgbClr val="3366CC"/>
            </a:solidFill>
            <a:prstDash val="solid"/>
            <a:miter lim="800000"/>
          </a:ln>
        </p:spPr>
        <p:txBody>
          <a:bodyPr wrap="none" anchor="ctr" anchorCtr="0">
            <a:no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L="0" marR="0" lvl="0" indent="-34290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endParaRPr sz="1100"/>
          </a:p>
        </p:txBody>
      </p:sp>
      <p:sp>
        <p:nvSpPr>
          <p:cNvPr id="3089" name="AutoShape 29"/>
          <p:cNvSpPr/>
          <p:nvPr/>
        </p:nvSpPr>
        <p:spPr>
          <a:xfrm>
            <a:off x="609600" y="4114800"/>
            <a:ext cx="3581400" cy="228600"/>
          </a:xfrm>
          <a:prstGeom prst="roundRect">
            <a:avLst>
              <a:gd name="adj" fmla="val 16667"/>
            </a:avLst>
          </a:prstGeom>
          <a:solidFill>
            <a:srgbClr val="3366CC"/>
          </a:solidFill>
          <a:ln w="9525" cap="flat" cmpd="sng" algn="ctr">
            <a:solidFill>
              <a:srgbClr val="3366CC"/>
            </a:solidFill>
            <a:prstDash val="solid"/>
            <a:miter lim="800000"/>
          </a:ln>
        </p:spPr>
        <p:txBody>
          <a:bodyPr wrap="none" anchor="ctr" anchorCtr="0">
            <a:no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L="0" marR="0" lvl="0" indent="-34290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endParaRPr sz="1800" baseline="-25000"/>
          </a:p>
        </p:txBody>
      </p:sp>
      <p:sp>
        <p:nvSpPr>
          <p:cNvPr id="3090" name="Rectangle 5"/>
          <p:cNvSpPr/>
          <p:nvPr/>
        </p:nvSpPr>
        <p:spPr>
          <a:xfrm>
            <a:off x="685800" y="482600"/>
            <a:ext cx="8001000" cy="609600"/>
          </a:xfrm>
          <a:prstGeom prst="rect">
            <a:avLst/>
          </a:prstGeom>
          <a:noFill/>
          <a:ln algn="ctr">
            <a:noFill/>
          </a:ln>
        </p:spPr>
        <p:txBody>
          <a:bodyPr wrap="none" anchor="ctr" anchorCtr="0">
            <a:no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L="342900" marR="0" lvl="0" indent="-34290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400" dirty="0"/>
              <a:t> </a:t>
            </a:r>
          </a:p>
          <a:p>
            <a:pPr marL="342900" marR="0" lvl="0" indent="-342900" algn="l" defTabSz="914400" rtl="0" eaLnBrk="1" fontAlgn="auto" latinLnBrk="0" hangingPunct="0"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lang="en-AU" sz="1100" dirty="0"/>
              <a:t> </a:t>
            </a:r>
            <a:r>
              <a:rPr sz="1100" dirty="0"/>
              <a:t>Actual or anticipated 4 units RBC in &lt; 4 </a:t>
            </a:r>
            <a:r>
              <a:rPr sz="1100" dirty="0" err="1"/>
              <a:t>hrs</a:t>
            </a:r>
            <a:r>
              <a:rPr sz="1100" dirty="0"/>
              <a:t>, + </a:t>
            </a:r>
            <a:r>
              <a:rPr sz="1100" dirty="0" err="1"/>
              <a:t>haemodynamically</a:t>
            </a:r>
            <a:r>
              <a:rPr sz="1100" dirty="0"/>
              <a:t> unstable, +/– anticipated ongoing bleeding</a:t>
            </a:r>
          </a:p>
          <a:p>
            <a:pPr marL="342900" marR="0" lvl="0" indent="-342900" algn="l" defTabSz="914400" rtl="0" eaLnBrk="1" fontAlgn="auto" latinLnBrk="0" hangingPunct="0"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100" dirty="0"/>
              <a:t> Severe thoracic, abdominal, pelvic or multiple long bone trauma</a:t>
            </a:r>
          </a:p>
          <a:p>
            <a:pPr marL="342900" marR="0" lvl="0" indent="-342900" algn="l" defTabSz="914400" rtl="0" eaLnBrk="1" fontAlgn="auto" latinLnBrk="0" hangingPunct="0"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SzTx/>
              <a:buFont typeface="Arial" charset="0"/>
              <a:buChar char="•"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100" dirty="0"/>
              <a:t> Major obstetric, gastrointestinal or surgical bleeding</a:t>
            </a:r>
          </a:p>
          <a:p>
            <a:pPr marL="342900" marR="0" lvl="0" indent="-342900" algn="l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endParaRPr sz="1100" dirty="0"/>
          </a:p>
        </p:txBody>
      </p:sp>
      <p:sp>
        <p:nvSpPr>
          <p:cNvPr id="3091" name="Rectangle 7"/>
          <p:cNvSpPr/>
          <p:nvPr/>
        </p:nvSpPr>
        <p:spPr>
          <a:xfrm>
            <a:off x="609600" y="2743200"/>
            <a:ext cx="3581400" cy="228600"/>
          </a:xfrm>
          <a:prstGeom prst="rect">
            <a:avLst/>
          </a:prstGeom>
          <a:noFill/>
          <a:ln algn="ctr">
            <a:noFill/>
          </a:ln>
        </p:spPr>
        <p:txBody>
          <a:bodyPr wrap="none" anchor="ctr" anchorCtr="0">
            <a:no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L="0" marR="0" lvl="0" indent="-342900" algn="ctr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300" b="1">
                <a:solidFill>
                  <a:schemeClr val="bg1"/>
                </a:solidFill>
              </a:rPr>
              <a:t>Specific surgical considerations  </a:t>
            </a:r>
          </a:p>
        </p:txBody>
      </p:sp>
      <p:sp>
        <p:nvSpPr>
          <p:cNvPr id="3092" name="Rectangle 6"/>
          <p:cNvSpPr/>
          <p:nvPr/>
        </p:nvSpPr>
        <p:spPr>
          <a:xfrm>
            <a:off x="4419600" y="1155700"/>
            <a:ext cx="4191000" cy="215900"/>
          </a:xfrm>
          <a:prstGeom prst="rect">
            <a:avLst/>
          </a:prstGeom>
          <a:noFill/>
          <a:ln algn="ctr">
            <a:noFill/>
          </a:ln>
        </p:spPr>
        <p:txBody>
          <a:bodyPr wrap="none" anchor="ctr" anchorCtr="0">
            <a:no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L="0" marR="0" lvl="0" indent="-342900" algn="ctr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300" b="1">
                <a:solidFill>
                  <a:schemeClr val="bg1"/>
                </a:solidFill>
              </a:rPr>
              <a:t>Resuscitation</a:t>
            </a:r>
          </a:p>
        </p:txBody>
      </p:sp>
      <p:sp>
        <p:nvSpPr>
          <p:cNvPr id="3093" name="Rectangle 8"/>
          <p:cNvSpPr/>
          <p:nvPr/>
        </p:nvSpPr>
        <p:spPr>
          <a:xfrm>
            <a:off x="609600" y="1143000"/>
            <a:ext cx="3581400" cy="228600"/>
          </a:xfrm>
          <a:prstGeom prst="rect">
            <a:avLst/>
          </a:prstGeom>
          <a:noFill/>
          <a:ln algn="ctr">
            <a:noFill/>
          </a:ln>
        </p:spPr>
        <p:txBody>
          <a:bodyPr wrap="none" anchor="ctr" anchorCtr="0">
            <a:no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L="0" marR="0" lvl="0" indent="-342900" algn="ctr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300" b="1">
                <a:solidFill>
                  <a:schemeClr val="bg1"/>
                </a:solidFill>
              </a:rPr>
              <a:t>Initial management of bleeding </a:t>
            </a:r>
          </a:p>
        </p:txBody>
      </p:sp>
      <p:sp>
        <p:nvSpPr>
          <p:cNvPr id="3094" name="Rectangle 9"/>
          <p:cNvSpPr/>
          <p:nvPr/>
        </p:nvSpPr>
        <p:spPr>
          <a:xfrm>
            <a:off x="609600" y="4114800"/>
            <a:ext cx="3581400" cy="228600"/>
          </a:xfrm>
          <a:prstGeom prst="rect">
            <a:avLst/>
          </a:prstGeom>
          <a:noFill/>
          <a:ln algn="ctr">
            <a:noFill/>
          </a:ln>
        </p:spPr>
        <p:txBody>
          <a:bodyPr wrap="none" anchor="ctr" anchorCtr="0">
            <a:no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L="0" marR="0" lvl="0" indent="-342900" algn="ctr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300" b="1">
                <a:solidFill>
                  <a:schemeClr val="bg1"/>
                </a:solidFill>
              </a:rPr>
              <a:t>Dosage</a:t>
            </a:r>
          </a:p>
        </p:txBody>
      </p:sp>
      <p:sp>
        <p:nvSpPr>
          <p:cNvPr id="3095" name="Rectangle 15"/>
          <p:cNvSpPr/>
          <p:nvPr/>
        </p:nvSpPr>
        <p:spPr>
          <a:xfrm>
            <a:off x="609600" y="3505200"/>
            <a:ext cx="3581400" cy="228600"/>
          </a:xfrm>
          <a:prstGeom prst="rect">
            <a:avLst/>
          </a:prstGeom>
          <a:noFill/>
          <a:ln algn="ctr">
            <a:noFill/>
          </a:ln>
        </p:spPr>
        <p:txBody>
          <a:bodyPr wrap="none" anchor="ctr" anchorCtr="0">
            <a:no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L="0" marR="0" lvl="0" indent="-342900" algn="ctr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300" b="1">
                <a:solidFill>
                  <a:schemeClr val="bg1"/>
                </a:solidFill>
              </a:rPr>
              <a:t>Cell salvage  </a:t>
            </a:r>
          </a:p>
        </p:txBody>
      </p:sp>
      <p:sp>
        <p:nvSpPr>
          <p:cNvPr id="3096" name="Rectangle 19"/>
          <p:cNvSpPr/>
          <p:nvPr/>
        </p:nvSpPr>
        <p:spPr>
          <a:xfrm>
            <a:off x="4419600" y="4038600"/>
            <a:ext cx="4178300" cy="215900"/>
          </a:xfrm>
          <a:prstGeom prst="rect">
            <a:avLst/>
          </a:prstGeom>
          <a:noFill/>
          <a:ln algn="ctr">
            <a:noFill/>
          </a:ln>
        </p:spPr>
        <p:txBody>
          <a:bodyPr wrap="none" anchor="ctr" anchorCtr="0">
            <a:no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L="0" marR="0" lvl="0" indent="-342900" algn="ctr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300" b="1">
                <a:solidFill>
                  <a:schemeClr val="bg1"/>
                </a:solidFill>
              </a:rPr>
              <a:t>Considerations for use of rFVIIa</a:t>
            </a:r>
            <a:r>
              <a:rPr sz="1300" b="1" baseline="3000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3097" name="Rectangle 7"/>
          <p:cNvSpPr/>
          <p:nvPr/>
        </p:nvSpPr>
        <p:spPr>
          <a:xfrm>
            <a:off x="4419600" y="2438400"/>
            <a:ext cx="4191000" cy="2286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800000"/>
          </a:ln>
        </p:spPr>
        <p:txBody>
          <a:bodyPr wrap="none" anchor="ctr" anchorCtr="0">
            <a:no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L="0" marR="0" lvl="0" indent="-342900" algn="ctr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300" b="1">
                <a:solidFill>
                  <a:schemeClr val="bg1"/>
                </a:solidFill>
              </a:rPr>
              <a:t>Special clinical situations   </a:t>
            </a:r>
          </a:p>
        </p:txBody>
      </p:sp>
      <p:sp>
        <p:nvSpPr>
          <p:cNvPr id="3098" name="Rectangle 25"/>
          <p:cNvSpPr/>
          <p:nvPr/>
        </p:nvSpPr>
        <p:spPr>
          <a:xfrm>
            <a:off x="685800" y="76200"/>
            <a:ext cx="8001000" cy="355600"/>
          </a:xfrm>
          <a:prstGeom prst="rect">
            <a:avLst/>
          </a:prstGeom>
          <a:noFill/>
          <a:ln algn="ctr">
            <a:noFill/>
          </a:ln>
        </p:spPr>
        <p:txBody>
          <a:bodyPr>
            <a:spAutoFit/>
          </a:bodyPr>
          <a:lstStyle>
            <a:lvl1pPr marL="0"/>
            <a:lvl2pPr marL="742950"/>
            <a:lvl3pPr marL="1143000"/>
            <a:lvl4pPr marL="1600200"/>
            <a:lvl5pPr marL="2057400"/>
          </a:lstStyle>
          <a:p>
            <a:pPr marL="0" marR="0" lvl="0" indent="-342900" algn="ctr" defTabSz="914400" rtl="0" eaLnBrk="1" fontAlgn="auto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 typeface="Arial" charset="0"/>
              <a:buNone/>
              <a:defRPr sz="3200" baseline="0">
                <a:solidFill>
                  <a:schemeClr val="tx1"/>
                </a:solidFill>
                <a:latin typeface="Arial" charset="0"/>
                <a:ea typeface="Arial" charset="0"/>
              </a:defRPr>
            </a:pPr>
            <a:r>
              <a:rPr sz="1800" b="1">
                <a:solidFill>
                  <a:schemeClr val="bg1"/>
                </a:solidFill>
              </a:rPr>
              <a:t>Suggested criteria for activation of MTP</a:t>
            </a:r>
          </a:p>
        </p:txBody>
      </p:sp>
      <p:pic>
        <p:nvPicPr>
          <p:cNvPr id="3124" name="Picture 345" descr="NBA_Background2"/>
          <p:cNvPicPr/>
          <p:nvPr/>
        </p:nvPicPr>
        <p:blipFill dpi="0">
          <a:blip r:embed="rId4"/>
          <a:srcRect/>
          <a:stretch>
            <a:fillRect/>
          </a:stretch>
        </p:blipFill>
        <p:spPr>
          <a:xfrm>
            <a:off x="0" y="6731000"/>
            <a:ext cx="9144000" cy="1143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125" name="Group 564"/>
          <p:cNvGraphicFramePr/>
          <p:nvPr>
            <p:extLst>
              <p:ext uri="{D42A27DB-BD31-4B8C-83A1-F6EECF244321}">
                <p14:modId xmlns:p14="http://schemas.microsoft.com/office/powerpoint/2010/main" val="3408079059"/>
              </p:ext>
            </p:extLst>
          </p:nvPr>
        </p:nvGraphicFramePr>
        <p:xfrm>
          <a:off x="609601" y="4419600"/>
          <a:ext cx="3581399" cy="1432836"/>
        </p:xfrm>
        <a:graphic>
          <a:graphicData uri="http://schemas.openxmlformats.org/drawingml/2006/table">
            <a:tbl>
              <a:tblPr/>
              <a:tblGrid>
                <a:gridCol w="1675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7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2725">
                <a:tc>
                  <a:txBody>
                    <a:bodyPr/>
                    <a:lstStyle>
                      <a:lvl1pPr marL="0" marR="0" lvl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1pPr>
                      <a:lvl2pPr marL="4572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2pPr>
                      <a:lvl3pPr marL="9144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3pPr>
                      <a:lvl4pPr marL="13716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4pPr>
                      <a:lvl5pPr marL="18288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5pPr>
                    </a:lstStyle>
                    <a:p>
                      <a:pPr marL="0" marR="0" lvl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pPr>
                      <a:r>
                        <a:rPr sz="1000" baseline="0" dirty="0"/>
                        <a:t>Platelet count &lt; 50 </a:t>
                      </a:r>
                      <a:r>
                        <a:rPr sz="1000" baseline="0" dirty="0">
                          <a:ea typeface="ヒラギノ角ゴ ProN W3" charset="-128"/>
                        </a:rPr>
                        <a:t>x</a:t>
                      </a:r>
                      <a:r>
                        <a:rPr sz="1000" baseline="0" dirty="0"/>
                        <a:t> 10</a:t>
                      </a:r>
                      <a:r>
                        <a:rPr sz="1000" baseline="30000" dirty="0"/>
                        <a:t>9</a:t>
                      </a:r>
                      <a:r>
                        <a:rPr sz="1000" baseline="0" dirty="0"/>
                        <a:t>/L</a:t>
                      </a:r>
                    </a:p>
                  </a:txBody>
                  <a:tcPr marT="45682" marB="45682" anchor="ctr">
                    <a:noFill/>
                  </a:tcPr>
                </a:tc>
                <a:tc>
                  <a:txBody>
                    <a:bodyPr/>
                    <a:lstStyle>
                      <a:lvl1pPr marL="0" marR="0" lvl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1pPr>
                      <a:lvl2pPr marL="4572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2pPr>
                      <a:lvl3pPr marL="9144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3pPr>
                      <a:lvl4pPr marL="13716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4pPr>
                      <a:lvl5pPr marL="18288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5pPr>
                    </a:lstStyle>
                    <a:p>
                      <a:pPr marL="0" marR="0" lvl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pPr>
                      <a:r>
                        <a:rPr sz="1000" baseline="0"/>
                        <a:t>1 adult therapeutic dose</a:t>
                      </a:r>
                    </a:p>
                  </a:txBody>
                  <a:tcPr marT="45682" marB="45682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475">
                <a:tc>
                  <a:txBody>
                    <a:bodyPr/>
                    <a:lstStyle>
                      <a:lvl1pPr marL="0" marR="0" lvl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1pPr>
                      <a:lvl2pPr marL="4572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2pPr>
                      <a:lvl3pPr marL="9144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3pPr>
                      <a:lvl4pPr marL="13716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4pPr>
                      <a:lvl5pPr marL="18288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5pPr>
                    </a:lstStyle>
                    <a:p>
                      <a:pPr marL="0" marR="0" lvl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pPr>
                      <a:r>
                        <a:rPr sz="1000" baseline="0"/>
                        <a:t>INR &gt; 1.5</a:t>
                      </a:r>
                    </a:p>
                  </a:txBody>
                  <a:tcPr marT="45682" marB="45682" anchor="ctr">
                    <a:noFill/>
                  </a:tcPr>
                </a:tc>
                <a:tc>
                  <a:txBody>
                    <a:bodyPr/>
                    <a:lstStyle>
                      <a:lvl1pPr marL="0" marR="0" lvl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1pPr>
                      <a:lvl2pPr marL="4572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2pPr>
                      <a:lvl3pPr marL="9144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3pPr>
                      <a:lvl4pPr marL="13716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4pPr>
                      <a:lvl5pPr marL="18288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5pPr>
                    </a:lstStyle>
                    <a:p>
                      <a:pPr marL="0" marR="0" lvl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pPr>
                      <a:r>
                        <a:rPr sz="1000" baseline="0" dirty="0"/>
                        <a:t>FFP 15 mL/</a:t>
                      </a:r>
                      <a:r>
                        <a:rPr sz="1000" baseline="0" dirty="0" err="1"/>
                        <a:t>kg</a:t>
                      </a:r>
                      <a:r>
                        <a:rPr sz="1000" baseline="30000" dirty="0" err="1"/>
                        <a:t>a</a:t>
                      </a:r>
                      <a:r>
                        <a:rPr sz="1000" baseline="0" dirty="0">
                          <a:latin typeface="Times New Roman" charset="0"/>
                        </a:rPr>
                        <a:t> </a:t>
                      </a:r>
                    </a:p>
                  </a:txBody>
                  <a:tcPr marT="45682" marB="45682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>
                      <a:lvl1pPr marL="0" marR="0" lvl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1pPr>
                      <a:lvl2pPr marL="4572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2pPr>
                      <a:lvl3pPr marL="9144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3pPr>
                      <a:lvl4pPr marL="13716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4pPr>
                      <a:lvl5pPr marL="18288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5pPr>
                    </a:lstStyle>
                    <a:p>
                      <a:pPr marL="0" marR="0" lvl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pPr>
                      <a:r>
                        <a:rPr sz="1000" baseline="0"/>
                        <a:t>Fibrinogen &lt; 1.0 g/L</a:t>
                      </a:r>
                    </a:p>
                  </a:txBody>
                  <a:tcPr marT="45682" marB="45682" anchor="ctr">
                    <a:noFill/>
                  </a:tcPr>
                </a:tc>
                <a:tc>
                  <a:txBody>
                    <a:bodyPr/>
                    <a:lstStyle>
                      <a:lvl1pPr marL="0" marR="0" lvl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1pPr>
                      <a:lvl2pPr marL="4572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2pPr>
                      <a:lvl3pPr marL="9144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3pPr>
                      <a:lvl4pPr marL="13716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4pPr>
                      <a:lvl5pPr marL="18288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5pPr>
                    </a:lstStyle>
                    <a:p>
                      <a:pPr marL="0" marR="0" lvl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pPr>
                      <a:r>
                        <a:rPr sz="1000" baseline="0" dirty="0"/>
                        <a:t>cryoprecipitate 3–4 g</a:t>
                      </a:r>
                      <a:r>
                        <a:rPr sz="1000" baseline="30000" dirty="0"/>
                        <a:t>a</a:t>
                      </a:r>
                      <a:r>
                        <a:rPr sz="1000" baseline="0" dirty="0">
                          <a:latin typeface="Times New Roman" charset="0"/>
                        </a:rPr>
                        <a:t> </a:t>
                      </a:r>
                    </a:p>
                  </a:txBody>
                  <a:tcPr marT="45682" marB="45682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273">
                <a:tc>
                  <a:txBody>
                    <a:bodyPr/>
                    <a:lstStyle>
                      <a:lvl1pPr marL="0" marR="0" lvl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1pPr>
                      <a:lvl2pPr marL="4572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2pPr>
                      <a:lvl3pPr marL="9144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3pPr>
                      <a:lvl4pPr marL="13716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4pPr>
                      <a:lvl5pPr marL="18288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5pPr>
                    </a:lstStyle>
                    <a:p>
                      <a:pPr marL="0" marR="0" lvl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pPr>
                      <a:r>
                        <a:rPr sz="1000" baseline="0"/>
                        <a:t>Tranexamic acid</a:t>
                      </a:r>
                    </a:p>
                  </a:txBody>
                  <a:tcPr marT="45682" marB="45682" anchor="ctr">
                    <a:noFill/>
                  </a:tcPr>
                </a:tc>
                <a:tc>
                  <a:txBody>
                    <a:bodyPr/>
                    <a:lstStyle>
                      <a:lvl1pPr marL="0" marR="0" lvl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1pPr>
                      <a:lvl2pPr marL="4572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2pPr>
                      <a:lvl3pPr marL="9144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3pPr>
                      <a:lvl4pPr marL="13716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4pPr>
                      <a:lvl5pPr marL="18288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5pPr>
                    </a:lstStyle>
                    <a:p>
                      <a:pPr marL="0" marR="0" lvl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pPr>
                      <a:r>
                        <a:rPr sz="1000" baseline="0" dirty="0"/>
                        <a:t>loading dose 1 g over 10 </a:t>
                      </a:r>
                      <a:r>
                        <a:rPr lang="en-AU" sz="1000" baseline="0" dirty="0"/>
                        <a:t>min,</a:t>
                      </a:r>
                      <a:r>
                        <a:rPr sz="1000" baseline="0" dirty="0"/>
                        <a:t>   then infusion of 1 g over 8 </a:t>
                      </a:r>
                      <a:r>
                        <a:rPr sz="1000" baseline="0" dirty="0" err="1"/>
                        <a:t>hrs</a:t>
                      </a:r>
                      <a:endParaRPr sz="1000" baseline="0" dirty="0"/>
                    </a:p>
                  </a:txBody>
                  <a:tcPr marT="45682" marB="45682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962">
                <a:tc gridSpan="2">
                  <a:txBody>
                    <a:bodyPr/>
                    <a:lstStyle>
                      <a:lvl1pPr marL="0" marR="0" lvl="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1pPr>
                      <a:lvl2pPr marL="4572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2pPr>
                      <a:lvl3pPr marL="9144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3pPr>
                      <a:lvl4pPr marL="13716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4pPr>
                      <a:lvl5pPr marL="1828800" marR="0" lvl="0" algn="l" rtl="0" eaLnBrk="0" fontAlgn="auto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-2500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lvl5pPr>
                    </a:lstStyle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defRPr sz="1800" baseline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</a:defRPr>
                      </a:pPr>
                      <a:r>
                        <a:rPr sz="800" baseline="30000" dirty="0"/>
                        <a:t>a </a:t>
                      </a:r>
                      <a:r>
                        <a:rPr sz="800" baseline="0" dirty="0"/>
                        <a:t>Local transfusion laboratory to advise on number of units </a:t>
                      </a:r>
                      <a:br>
                        <a:rPr sz="800" baseline="0" dirty="0"/>
                      </a:br>
                      <a:r>
                        <a:rPr sz="800" baseline="0" dirty="0"/>
                        <a:t>needed to provide this dose</a:t>
                      </a:r>
                    </a:p>
                  </a:txBody>
                  <a:tcPr marT="45682" marB="45682"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0FB9D4E-A288-0D5B-52E0-08B2622FCA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13782"/>
              </p:ext>
            </p:extLst>
          </p:nvPr>
        </p:nvGraphicFramePr>
        <p:xfrm>
          <a:off x="609600" y="6189980"/>
          <a:ext cx="7988300" cy="464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88300">
                  <a:extLst>
                    <a:ext uri="{9D8B030D-6E8A-4147-A177-3AD203B41FA5}">
                      <a16:colId xmlns:a16="http://schemas.microsoft.com/office/drawing/2014/main" val="3913677368"/>
                    </a:ext>
                  </a:extLst>
                </a:gridCol>
              </a:tblGrid>
              <a:tr h="4648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AU" sz="800" dirty="0"/>
                        <a:t>ABG: arterial blood gas, APTT: </a:t>
                      </a:r>
                      <a:r>
                        <a:rPr lang="en-AU" sz="8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activated partial thromboplastin time, B</a:t>
                      </a:r>
                      <a:r>
                        <a:rPr lang="en-AU" sz="800" dirty="0"/>
                        <a:t>P: blood pressure, DIC: d</a:t>
                      </a:r>
                      <a:r>
                        <a:rPr lang="en-AU" sz="8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isseminated intravascular coagulation, FFP: fresh frozen plasma,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AU" sz="8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FBC: full blood count, INR: international normalised ratio, MTP: massive transfusion protocol, PT: prothrombin time, RBC: red blood cells,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chemeClr val="bg1"/>
                        </a:buClr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en-AU" sz="8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rFVIIa: activated recombinant factor VII</a:t>
                      </a:r>
                      <a:endParaRPr lang="en-AU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02420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3.12.17"/>
  <p:tag name="AS_TITLE" val="Spire.Presentation for .NET "/>
  <p:tag name="AS_VERSION" val="2.1.0.0"/>
</p:tagLst>
</file>

<file path=ppt/theme/theme1.xml><?xml version="1.0" encoding="utf-8"?>
<a:theme xmlns:a="http://schemas.openxmlformats.org/drawingml/2006/main">
  <a:themeElements>
    <a:clrScheme name="">
      <a:dk1>
        <a:srgbClr val="000000"/>
      </a:dk1>
      <a:lt1>
        <a:srgbClr val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68200"/>
      </a:hlink>
      <a:folHlink>
        <a:srgbClr val="FFA94A"/>
      </a:folHlink>
    </a:clrScheme>
    <a:fontScheme name="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9999"/>
        </a:hlink>
        <a:folHlink>
          <a:srgbClr val="99CC00"/>
        </a:folHlink>
      </a:clrScheme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CC3300"/>
        </a:hlink>
        <a:folHlink>
          <a:srgbClr val="996600"/>
        </a:folHlink>
      </a:clrScheme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3333CC"/>
        </a:hlink>
        <a:folHlink>
          <a:srgbClr val="AF67FF"/>
        </a:folHlink>
      </a:clrScheme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66CC"/>
        </a:hlink>
        <a:folHlink>
          <a:srgbClr val="00A800"/>
        </a:folHlink>
      </a:clrScheme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FF5050"/>
        </a:hlink>
        <a:folHlink>
          <a:srgbClr val="FF9900"/>
        </a:folHlink>
      </a:clrScheme>
    </a:extraClrScheme>
    <a:extraClrScheme>
      <a:clrScheme name="">
        <a:dk1>
          <a:srgbClr val="008080"/>
        </a:dk1>
        <a:lt1>
          <a:srgbClr val="FFFFFF"/>
        </a:lt1>
        <a:dk2>
          <a:srgbClr val="005A58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FFFF"/>
        </a:hlink>
        <a:folHlink>
          <a:srgbClr val="00FF00"/>
        </a:folHlink>
      </a:clrScheme>
    </a:extraClrScheme>
    <a:extraClrScheme>
      <a:clrScheme name="">
        <a:dk1>
          <a:srgbClr val="800000"/>
        </a:dk1>
        <a:lt1>
          <a:srgbClr val="FFFFFF"/>
        </a:lt1>
        <a:dk2>
          <a:srgbClr val="5C1F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FFFF99"/>
        </a:hlink>
        <a:folHlink>
          <a:srgbClr val="D3A219"/>
        </a:folHlink>
      </a:clrScheme>
    </a:extraClrScheme>
    <a:extraClrScheme>
      <a:clrScheme name="">
        <a:dk1>
          <a:srgbClr val="000099"/>
        </a:dk1>
        <a:lt1>
          <a:srgbClr val="FFFFFF"/>
        </a:lt1>
        <a:dk2>
          <a:srgbClr val="003366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66CCFF"/>
        </a:hlink>
        <a:folHlink>
          <a:srgbClr val="FFE701"/>
        </a:folHlink>
      </a:clrScheme>
    </a:extraClrScheme>
    <a:extraClrScheme>
      <a:clrScheme name="">
        <a:dk1>
          <a:srgbClr val="000000"/>
        </a:dk1>
        <a:lt1>
          <a:srgbClr val="FFFFFF"/>
        </a:lt1>
        <a:dk2>
          <a:srgbClr val="336699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66CCFF"/>
        </a:hlink>
        <a:folHlink>
          <a:srgbClr val="F0E500"/>
        </a:folHlink>
      </a:clrScheme>
    </a:extraClrScheme>
    <a:extraClrScheme>
      <a:clrScheme name="">
        <a:dk1>
          <a:srgbClr val="686B5D"/>
        </a:dk1>
        <a:lt1>
          <a:srgbClr val="FFFFFF"/>
        </a:lt1>
        <a:dk2>
          <a:srgbClr val="777777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FFCC66"/>
        </a:hlink>
        <a:folHlink>
          <a:srgbClr val="E9DCB9"/>
        </a:folHlink>
      </a:clrScheme>
    </a:extraClrScheme>
    <a:extraClrScheme>
      <a:clrScheme name="">
        <a:dk1>
          <a:srgbClr val="666699"/>
        </a:dk1>
        <a:lt1>
          <a:srgbClr val="FFFFFF"/>
        </a:lt1>
        <a:dk2>
          <a:srgbClr val="3E3E5C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99CCFF"/>
        </a:hlink>
        <a:folHlink>
          <a:srgbClr val="FFFF99"/>
        </a:folHlink>
      </a:clrScheme>
    </a:extraClrScheme>
    <a:extraClrScheme>
      <a:clrScheme name="">
        <a:dk1>
          <a:srgbClr val="523E26"/>
        </a:dk1>
        <a:lt1>
          <a:srgbClr val="FFFFFF"/>
        </a:lt1>
        <a:dk2>
          <a:srgbClr val="2D2015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CCB400"/>
        </a:hlink>
        <a:folHlink>
          <a:srgbClr val="8C9EA0"/>
        </a:folHlink>
      </a:clrScheme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863</Words>
  <Application>Microsoft Office PowerPoint</Application>
  <PresentationFormat>On-screen Show (4:3)</PresentationFormat>
  <Paragraphs>127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Arial</vt:lpstr>
      <vt:lpstr>Calibri</vt:lpstr>
      <vt:lpstr>Courier New</vt:lpstr>
      <vt:lpstr>Times New Roman</vt:lpstr>
      <vt:lpstr/>
      <vt:lpstr>PowerPoint Presentation</vt:lpstr>
      <vt:lpstr>PowerPoint Presentation</vt:lpstr>
    </vt:vector>
  </TitlesOfParts>
  <Company>National Blood Authority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NBA</dc:title>
  <dc:creator>Earnshaw, Leia</dc:creator>
  <cp:lastModifiedBy>Tran, Alice</cp:lastModifiedBy>
  <cp:revision>213</cp:revision>
  <cp:lastPrinted>2021-04-15T04:23:07Z</cp:lastPrinted>
  <dcterms:created xsi:type="dcterms:W3CDTF">2010-05-30T07:35:32Z</dcterms:created>
  <dcterms:modified xsi:type="dcterms:W3CDTF">2024-06-27T00:25:05Z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1d3a1ea-a727-4720-a216-7dae13a61c56_Enabled">
    <vt:lpwstr>true</vt:lpwstr>
  </property>
  <property fmtid="{D5CDD505-2E9C-101B-9397-08002B2CF9AE}" pid="3" name="MSIP_Label_11d3a1ea-a727-4720-a216-7dae13a61c56_SetDate">
    <vt:lpwstr>2024-06-06T23:28:26Z</vt:lpwstr>
  </property>
  <property fmtid="{D5CDD505-2E9C-101B-9397-08002B2CF9AE}" pid="4" name="MSIP_Label_11d3a1ea-a727-4720-a216-7dae13a61c56_Method">
    <vt:lpwstr>Privileged</vt:lpwstr>
  </property>
  <property fmtid="{D5CDD505-2E9C-101B-9397-08002B2CF9AE}" pid="5" name="MSIP_Label_11d3a1ea-a727-4720-a216-7dae13a61c56_Name">
    <vt:lpwstr>OFFICIAL</vt:lpwstr>
  </property>
  <property fmtid="{D5CDD505-2E9C-101B-9397-08002B2CF9AE}" pid="6" name="MSIP_Label_11d3a1ea-a727-4720-a216-7dae13a61c56_SiteId">
    <vt:lpwstr>9c233057-0738-4b40-91b2-3798ceb38ebf</vt:lpwstr>
  </property>
  <property fmtid="{D5CDD505-2E9C-101B-9397-08002B2CF9AE}" pid="7" name="MSIP_Label_11d3a1ea-a727-4720-a216-7dae13a61c56_ActionId">
    <vt:lpwstr>36dca3fa-1dfa-4e78-9f8a-e7162f93870f</vt:lpwstr>
  </property>
  <property fmtid="{D5CDD505-2E9C-101B-9397-08002B2CF9AE}" pid="8" name="MSIP_Label_11d3a1ea-a727-4720-a216-7dae13a61c56_ContentBits">
    <vt:lpwstr>3</vt:lpwstr>
  </property>
  <property fmtid="{D5CDD505-2E9C-101B-9397-08002B2CF9AE}" pid="9" name="ClassificationContentMarkingFooterLocations">
    <vt:lpwstr>:5</vt:lpwstr>
  </property>
  <property fmtid="{D5CDD505-2E9C-101B-9397-08002B2CF9AE}" pid="10" name="ClassificationContentMarkingFooterText">
    <vt:lpwstr>OFFICIAL</vt:lpwstr>
  </property>
  <property fmtid="{D5CDD505-2E9C-101B-9397-08002B2CF9AE}" pid="11" name="ClassificationContentMarkingHeaderLocations">
    <vt:lpwstr>:4</vt:lpwstr>
  </property>
  <property fmtid="{D5CDD505-2E9C-101B-9397-08002B2CF9AE}" pid="12" name="ClassificationContentMarkingHeaderText">
    <vt:lpwstr>OFFICIAL</vt:lpwstr>
  </property>
</Properties>
</file>