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5" r:id="rId3"/>
    <p:sldId id="257" r:id="rId4"/>
    <p:sldId id="268" r:id="rId5"/>
    <p:sldId id="259" r:id="rId6"/>
    <p:sldId id="269" r:id="rId7"/>
    <p:sldId id="270" r:id="rId8"/>
    <p:sldId id="271" r:id="rId9"/>
    <p:sldId id="272" r:id="rId10"/>
    <p:sldId id="260" r:id="rId11"/>
    <p:sldId id="274" r:id="rId12"/>
    <p:sldId id="266" r:id="rId13"/>
    <p:sldId id="262" r:id="rId14"/>
    <p:sldId id="261" r:id="rId15"/>
    <p:sldId id="275" r:id="rId16"/>
    <p:sldId id="276" r:id="rId17"/>
    <p:sldId id="267" r:id="rId18"/>
    <p:sldId id="263" r:id="rId19"/>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ll, Lyndsay" initials="WL"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4686" autoAdjust="0"/>
  </p:normalViewPr>
  <p:slideViewPr>
    <p:cSldViewPr>
      <p:cViewPr>
        <p:scale>
          <a:sx n="90" d="100"/>
          <a:sy n="90" d="100"/>
        </p:scale>
        <p:origin x="-1013" y="-58"/>
      </p:cViewPr>
      <p:guideLst>
        <p:guide orient="horz" pos="2160"/>
        <p:guide pos="2880"/>
      </p:guideLst>
    </p:cSldViewPr>
  </p:slideViewPr>
  <p:outlineViewPr>
    <p:cViewPr>
      <p:scale>
        <a:sx n="33" d="100"/>
        <a:sy n="33" d="100"/>
      </p:scale>
      <p:origin x="6" y="1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4955BAE3-E7C5-4ACD-840C-AD4CA9E4EB42}" type="datetimeFigureOut">
              <a:rPr lang="en-AU" smtClean="0"/>
              <a:t>17/09/2013</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F723C8A-A1BA-4C10-A2E4-068683B05777}" type="slidenum">
              <a:rPr lang="en-AU" smtClean="0"/>
              <a:t>‹#›</a:t>
            </a:fld>
            <a:endParaRPr lang="en-AU"/>
          </a:p>
        </p:txBody>
      </p:sp>
    </p:spTree>
    <p:extLst>
      <p:ext uri="{BB962C8B-B14F-4D97-AF65-F5344CB8AC3E}">
        <p14:creationId xmlns:p14="http://schemas.microsoft.com/office/powerpoint/2010/main" val="2524111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Introductory Slide – Establish context of single unit transfusion policy in over-arching restrictive transfusion and patient blood management framework.</a:t>
            </a:r>
          </a:p>
          <a:p>
            <a:endParaRPr lang="en-AU" dirty="0" smtClean="0"/>
          </a:p>
          <a:p>
            <a:r>
              <a:rPr lang="en-AU" b="1" dirty="0" smtClean="0"/>
              <a:t>The catch phrase </a:t>
            </a:r>
            <a:r>
              <a:rPr lang="en-AU" b="1" baseline="0" dirty="0" smtClean="0"/>
              <a:t>“Every </a:t>
            </a:r>
            <a:r>
              <a:rPr lang="en-AU" b="1" baseline="0" dirty="0" smtClean="0">
                <a:solidFill>
                  <a:srgbClr val="FF0000"/>
                </a:solidFill>
              </a:rPr>
              <a:t>ONE </a:t>
            </a:r>
            <a:r>
              <a:rPr lang="en-AU" b="1" baseline="0" dirty="0" smtClean="0"/>
              <a:t>matters” </a:t>
            </a:r>
            <a:r>
              <a:rPr lang="en-AU" b="1" dirty="0" smtClean="0"/>
              <a:t>is used in these slides.</a:t>
            </a:r>
            <a:r>
              <a:rPr lang="en-AU" b="1" baseline="0" dirty="0" smtClean="0"/>
              <a:t> You may wish to substitute it for another phrase e.g. “ONE bag is best the reassess</a:t>
            </a:r>
            <a:r>
              <a:rPr lang="en-AU" b="1" baseline="0" smtClean="0"/>
              <a:t>” or </a:t>
            </a:r>
            <a:r>
              <a:rPr lang="en-AU" b="1" smtClean="0"/>
              <a:t>“Be</a:t>
            </a:r>
            <a:r>
              <a:rPr lang="en-AU" b="1" smtClean="0">
                <a:solidFill>
                  <a:srgbClr val="FF0000"/>
                </a:solidFill>
              </a:rPr>
              <a:t> SINGLE </a:t>
            </a:r>
            <a:r>
              <a:rPr lang="en-AU" b="1" smtClean="0"/>
              <a:t>minded” </a:t>
            </a:r>
            <a:endParaRPr lang="en-AU" dirty="0"/>
          </a:p>
        </p:txBody>
      </p:sp>
      <p:sp>
        <p:nvSpPr>
          <p:cNvPr id="4" name="Slide Number Placeholder 3"/>
          <p:cNvSpPr>
            <a:spLocks noGrp="1"/>
          </p:cNvSpPr>
          <p:nvPr>
            <p:ph type="sldNum" sz="quarter" idx="10"/>
          </p:nvPr>
        </p:nvSpPr>
        <p:spPr/>
        <p:txBody>
          <a:bodyPr/>
          <a:lstStyle/>
          <a:p>
            <a:fld id="{BF723C8A-A1BA-4C10-A2E4-068683B05777}" type="slidenum">
              <a:rPr lang="en-AU" smtClean="0"/>
              <a:t>1</a:t>
            </a:fld>
            <a:endParaRPr lang="en-AU"/>
          </a:p>
        </p:txBody>
      </p:sp>
    </p:spTree>
    <p:extLst>
      <p:ext uri="{BB962C8B-B14F-4D97-AF65-F5344CB8AC3E}">
        <p14:creationId xmlns:p14="http://schemas.microsoft.com/office/powerpoint/2010/main" val="353564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baseline="0" dirty="0" smtClean="0"/>
          </a:p>
          <a:p>
            <a:endParaRPr lang="en-AU" b="1" dirty="0"/>
          </a:p>
        </p:txBody>
      </p:sp>
      <p:sp>
        <p:nvSpPr>
          <p:cNvPr id="4" name="Slide Number Placeholder 3"/>
          <p:cNvSpPr>
            <a:spLocks noGrp="1"/>
          </p:cNvSpPr>
          <p:nvPr>
            <p:ph type="sldNum" sz="quarter" idx="10"/>
          </p:nvPr>
        </p:nvSpPr>
        <p:spPr/>
        <p:txBody>
          <a:bodyPr/>
          <a:lstStyle/>
          <a:p>
            <a:fld id="{2AA7A502-BA15-41C2-90FC-6773CAAF8FE7}" type="slidenum">
              <a:rPr lang="en-AU" smtClean="0"/>
              <a:t>17</a:t>
            </a:fld>
            <a:endParaRPr lang="en-AU"/>
          </a:p>
        </p:txBody>
      </p:sp>
    </p:spTree>
    <p:extLst>
      <p:ext uri="{BB962C8B-B14F-4D97-AF65-F5344CB8AC3E}">
        <p14:creationId xmlns:p14="http://schemas.microsoft.com/office/powerpoint/2010/main" val="3502255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The risk and benefit equation must be considered for each unit of blood transfused. There is a lot of evidence of risk, and harm from blood, but very little evidence of benefit in the non-bleeding patient.</a:t>
            </a:r>
            <a:endParaRPr lang="en-AU" dirty="0" smtClean="0"/>
          </a:p>
          <a:p>
            <a:r>
              <a:rPr lang="en-AU" dirty="0" smtClean="0"/>
              <a:t>Transfusion is</a:t>
            </a:r>
            <a:r>
              <a:rPr lang="en-AU" baseline="0" dirty="0" smtClean="0"/>
              <a:t> an independent risk for nosocomial infection, increased morbidity, mortality and increased length of hospital stay.</a:t>
            </a:r>
            <a:endParaRPr lang="en-AU" dirty="0" smtClean="0"/>
          </a:p>
          <a:p>
            <a:r>
              <a:rPr lang="en-AU" dirty="0" smtClean="0"/>
              <a:t>The</a:t>
            </a:r>
            <a:r>
              <a:rPr lang="en-AU" baseline="0" dirty="0" smtClean="0"/>
              <a:t> a</a:t>
            </a:r>
            <a:r>
              <a:rPr lang="en-AU" dirty="0" smtClean="0"/>
              <a:t>geing population</a:t>
            </a:r>
            <a:r>
              <a:rPr lang="en-AU" baseline="0" dirty="0" smtClean="0"/>
              <a:t> will increase the demand on blood products, while the pool of eligible donors will decrease.</a:t>
            </a:r>
          </a:p>
          <a:p>
            <a:r>
              <a:rPr lang="en-AU" baseline="0" dirty="0" smtClean="0"/>
              <a:t>While blood is extremely safe from the known infectious agents, the threat of new, unknown or re-emerging agents must be considered.</a:t>
            </a:r>
          </a:p>
          <a:p>
            <a:r>
              <a:rPr lang="en-AU" baseline="0" dirty="0" smtClean="0"/>
              <a:t>CONCLUSION:</a:t>
            </a:r>
          </a:p>
          <a:p>
            <a:r>
              <a:rPr lang="en-AU" baseline="0" dirty="0" smtClean="0"/>
              <a:t>The single unit transfusion guideline will align practice with evidence, and reduce potential harm from unnecessary transfusion.</a:t>
            </a:r>
          </a:p>
        </p:txBody>
      </p:sp>
      <p:sp>
        <p:nvSpPr>
          <p:cNvPr id="4" name="Slide Number Placeholder 3"/>
          <p:cNvSpPr>
            <a:spLocks noGrp="1"/>
          </p:cNvSpPr>
          <p:nvPr>
            <p:ph type="sldNum" sz="quarter" idx="10"/>
          </p:nvPr>
        </p:nvSpPr>
        <p:spPr/>
        <p:txBody>
          <a:bodyPr/>
          <a:lstStyle/>
          <a:p>
            <a:fld id="{BF723C8A-A1BA-4C10-A2E4-068683B05777}" type="slidenum">
              <a:rPr lang="en-AU" smtClean="0"/>
              <a:t>18</a:t>
            </a:fld>
            <a:endParaRPr lang="en-AU"/>
          </a:p>
        </p:txBody>
      </p:sp>
    </p:spTree>
    <p:extLst>
      <p:ext uri="{BB962C8B-B14F-4D97-AF65-F5344CB8AC3E}">
        <p14:creationId xmlns:p14="http://schemas.microsoft.com/office/powerpoint/2010/main" val="2846606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F723C8A-A1BA-4C10-A2E4-068683B05777}" type="slidenum">
              <a:rPr lang="en-AU" smtClean="0"/>
              <a:t>2</a:t>
            </a:fld>
            <a:endParaRPr lang="en-AU"/>
          </a:p>
        </p:txBody>
      </p:sp>
    </p:spTree>
    <p:extLst>
      <p:ext uri="{BB962C8B-B14F-4D97-AF65-F5344CB8AC3E}">
        <p14:creationId xmlns:p14="http://schemas.microsoft.com/office/powerpoint/2010/main" val="1550425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Background: Specific patient group – </a:t>
            </a:r>
            <a:r>
              <a:rPr lang="en-AU" b="1" dirty="0" smtClean="0"/>
              <a:t>excludes actively bleeding patient, and patient in theatre</a:t>
            </a:r>
            <a:r>
              <a:rPr lang="en-AU" dirty="0" smtClean="0"/>
              <a:t>.</a:t>
            </a:r>
          </a:p>
          <a:p>
            <a:r>
              <a:rPr lang="en-AU" dirty="0" smtClean="0"/>
              <a:t>Emphasis</a:t>
            </a:r>
            <a:r>
              <a:rPr lang="en-AU" baseline="0" dirty="0" smtClean="0"/>
              <a:t> on individual patient assessment for each unit – NOT transfusion according to </a:t>
            </a:r>
            <a:r>
              <a:rPr lang="en-AU" baseline="0" dirty="0" err="1" smtClean="0"/>
              <a:t>Hb</a:t>
            </a:r>
            <a:r>
              <a:rPr lang="en-AU" baseline="0" dirty="0" smtClean="0"/>
              <a:t> alone, or traditional request for 2 units. </a:t>
            </a:r>
          </a:p>
          <a:p>
            <a:r>
              <a:rPr lang="en-AU" baseline="0" dirty="0" smtClean="0"/>
              <a:t>Evidence based Patient Blood Management Guidelines: Module 3 - Medical and Module 4 - Critical care patients available to guide appropriate </a:t>
            </a:r>
            <a:r>
              <a:rPr lang="en-AU" baseline="0" dirty="0" err="1" smtClean="0"/>
              <a:t>Hb</a:t>
            </a:r>
            <a:r>
              <a:rPr lang="en-AU" baseline="0" dirty="0" smtClean="0"/>
              <a:t> levels.</a:t>
            </a:r>
          </a:p>
          <a:p>
            <a:pPr lvl="0"/>
            <a:r>
              <a:rPr lang="en-AU" sz="1200" kern="1200" dirty="0" smtClean="0">
                <a:solidFill>
                  <a:schemeClr val="tx1"/>
                </a:solidFill>
                <a:effectLst/>
                <a:latin typeface="+mn-lt"/>
                <a:ea typeface="+mn-ea"/>
                <a:cs typeface="+mn-cs"/>
              </a:rPr>
              <a:t>The evidence-based Patient blood Management Guidelines</a:t>
            </a:r>
            <a:r>
              <a:rPr lang="en-AU" sz="1200" kern="1200" baseline="30000" dirty="0" smtClean="0">
                <a:solidFill>
                  <a:schemeClr val="tx1"/>
                </a:solidFill>
                <a:effectLst/>
                <a:latin typeface="+mn-lt"/>
                <a:ea typeface="+mn-ea"/>
                <a:cs typeface="+mn-cs"/>
              </a:rPr>
              <a:t>4,5 </a:t>
            </a:r>
            <a:r>
              <a:rPr lang="en-AU" sz="1200" kern="1200" dirty="0" smtClean="0">
                <a:solidFill>
                  <a:schemeClr val="tx1"/>
                </a:solidFill>
                <a:effectLst/>
                <a:latin typeface="+mn-lt"/>
                <a:ea typeface="+mn-ea"/>
                <a:cs typeface="+mn-cs"/>
              </a:rPr>
              <a:t>state the haemoglobin transfusion thresholds as: </a:t>
            </a:r>
            <a:endParaRPr lang="en-AU" sz="1800" kern="1200" dirty="0" smtClean="0">
              <a:solidFill>
                <a:schemeClr val="tx1"/>
              </a:solidFill>
              <a:effectLst/>
              <a:latin typeface="+mn-lt"/>
              <a:ea typeface="+mn-ea"/>
              <a:cs typeface="+mn-cs"/>
            </a:endParaRPr>
          </a:p>
          <a:p>
            <a:pPr lvl="1"/>
            <a:r>
              <a:rPr lang="en-AU" sz="1200" i="1" kern="1200" dirty="0" err="1" smtClean="0">
                <a:solidFill>
                  <a:schemeClr val="tx1"/>
                </a:solidFill>
                <a:effectLst/>
                <a:latin typeface="+mn-lt"/>
                <a:ea typeface="+mn-ea"/>
                <a:cs typeface="+mn-cs"/>
              </a:rPr>
              <a:t>Hb</a:t>
            </a:r>
            <a:r>
              <a:rPr lang="en-AU" sz="1200" i="1" kern="1200" dirty="0" smtClean="0">
                <a:solidFill>
                  <a:schemeClr val="tx1"/>
                </a:solidFill>
                <a:effectLst/>
                <a:latin typeface="+mn-lt"/>
                <a:ea typeface="+mn-ea"/>
                <a:cs typeface="+mn-cs"/>
              </a:rPr>
              <a:t> concentration &lt;70 g/L, RBC transfusion may be associated with reduced mortality and is likely to be appropriate. However, transfusion may not be required in well compensated patients or where other specific therapy is available. </a:t>
            </a:r>
            <a:endParaRPr lang="en-AU" sz="1800" kern="1200" dirty="0" smtClean="0">
              <a:solidFill>
                <a:schemeClr val="tx1"/>
              </a:solidFill>
              <a:effectLst/>
              <a:latin typeface="+mn-lt"/>
              <a:ea typeface="+mn-ea"/>
              <a:cs typeface="+mn-cs"/>
            </a:endParaRPr>
          </a:p>
          <a:p>
            <a:pPr lvl="1"/>
            <a:r>
              <a:rPr lang="en-AU" sz="1200" i="1" kern="1200" dirty="0" err="1" smtClean="0">
                <a:solidFill>
                  <a:schemeClr val="tx1"/>
                </a:solidFill>
                <a:effectLst/>
                <a:latin typeface="+mn-lt"/>
                <a:ea typeface="+mn-ea"/>
                <a:cs typeface="+mn-cs"/>
              </a:rPr>
              <a:t>Hb</a:t>
            </a:r>
            <a:r>
              <a:rPr lang="en-AU" sz="1200" i="1" kern="1200" dirty="0" smtClean="0">
                <a:solidFill>
                  <a:schemeClr val="tx1"/>
                </a:solidFill>
                <a:effectLst/>
                <a:latin typeface="+mn-lt"/>
                <a:ea typeface="+mn-ea"/>
                <a:cs typeface="+mn-cs"/>
              </a:rPr>
              <a:t> concentration of 70 – 100 g/L, RBC transfusion is not associated with reduced mortality. The decision to transfuse patients (with a single unit followed by reassessment) should be based on the need to relieve clinical signs and symptoms of anaemia, and the patient’s response to previous transfusions. No evidence was found to warrant a different approach for patients who are elderly or who have respiratory or cerebrovascular disease. </a:t>
            </a:r>
            <a:endParaRPr lang="en-AU" sz="1800" kern="1200" dirty="0" smtClean="0">
              <a:solidFill>
                <a:schemeClr val="tx1"/>
              </a:solidFill>
              <a:effectLst/>
              <a:latin typeface="+mn-lt"/>
              <a:ea typeface="+mn-ea"/>
              <a:cs typeface="+mn-cs"/>
            </a:endParaRPr>
          </a:p>
          <a:p>
            <a:pPr lvl="1"/>
            <a:r>
              <a:rPr lang="en-AU" sz="1200" i="1" kern="1200" dirty="0" err="1" smtClean="0">
                <a:solidFill>
                  <a:schemeClr val="tx1"/>
                </a:solidFill>
                <a:effectLst/>
                <a:latin typeface="+mn-lt"/>
                <a:ea typeface="+mn-ea"/>
                <a:cs typeface="+mn-cs"/>
              </a:rPr>
              <a:t>Hb</a:t>
            </a:r>
            <a:r>
              <a:rPr lang="en-AU" sz="1200" i="1" kern="1200" dirty="0" smtClean="0">
                <a:solidFill>
                  <a:schemeClr val="tx1"/>
                </a:solidFill>
                <a:effectLst/>
                <a:latin typeface="+mn-lt"/>
                <a:ea typeface="+mn-ea"/>
                <a:cs typeface="+mn-cs"/>
              </a:rPr>
              <a:t> concentration &gt;100 g/L, RBC transfusion is likely to be unnecessary and is usually inappropriate. Transfusion has been associated with increased mortality in patients with ACS. </a:t>
            </a:r>
            <a:endParaRPr lang="en-AU" sz="18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For patients with </a:t>
            </a:r>
            <a:r>
              <a:rPr lang="en-AU" sz="1200" b="1" kern="1200" dirty="0" smtClean="0">
                <a:solidFill>
                  <a:schemeClr val="tx1"/>
                </a:solidFill>
                <a:effectLst/>
                <a:latin typeface="+mn-lt"/>
                <a:ea typeface="+mn-ea"/>
                <a:cs typeface="+mn-cs"/>
              </a:rPr>
              <a:t>acute coronary syndrome (ACS)</a:t>
            </a:r>
            <a:r>
              <a:rPr lang="en-AU" sz="1200" kern="1200" dirty="0" smtClean="0">
                <a:solidFill>
                  <a:schemeClr val="tx1"/>
                </a:solidFill>
                <a:effectLst/>
                <a:latin typeface="+mn-lt"/>
                <a:ea typeface="+mn-ea"/>
                <a:cs typeface="+mn-cs"/>
              </a:rPr>
              <a:t>, the evidence-based Patient Blood Management Guidelines</a:t>
            </a:r>
            <a:r>
              <a:rPr lang="en-AU" sz="1200" kern="1200" baseline="30000" dirty="0" smtClean="0">
                <a:solidFill>
                  <a:schemeClr val="tx1"/>
                </a:solidFill>
                <a:effectLst/>
                <a:latin typeface="+mn-lt"/>
                <a:ea typeface="+mn-ea"/>
                <a:cs typeface="+mn-cs"/>
              </a:rPr>
              <a:t>4,5 </a:t>
            </a:r>
            <a:r>
              <a:rPr lang="en-AU" sz="1200" kern="1200" dirty="0" smtClean="0">
                <a:solidFill>
                  <a:schemeClr val="tx1"/>
                </a:solidFill>
                <a:effectLst/>
                <a:latin typeface="+mn-lt"/>
                <a:ea typeface="+mn-ea"/>
                <a:cs typeface="+mn-cs"/>
              </a:rPr>
              <a:t>state transfusion haemoglobin thresholds as:</a:t>
            </a:r>
            <a:endParaRPr lang="en-AU" sz="1800" kern="1200" dirty="0" smtClean="0">
              <a:solidFill>
                <a:schemeClr val="tx1"/>
              </a:solidFill>
              <a:effectLst/>
              <a:latin typeface="+mn-lt"/>
              <a:ea typeface="+mn-ea"/>
              <a:cs typeface="+mn-cs"/>
            </a:endParaRPr>
          </a:p>
          <a:p>
            <a:pPr lvl="1"/>
            <a:r>
              <a:rPr lang="en-AU" sz="1200" i="1" kern="1200" dirty="0" smtClean="0">
                <a:solidFill>
                  <a:schemeClr val="tx1"/>
                </a:solidFill>
                <a:effectLst/>
                <a:latin typeface="+mn-lt"/>
                <a:ea typeface="+mn-ea"/>
                <a:cs typeface="+mn-cs"/>
              </a:rPr>
              <a:t>In patients with ACS and a </a:t>
            </a:r>
            <a:r>
              <a:rPr lang="en-AU" sz="1200" i="1" kern="1200" dirty="0" err="1" smtClean="0">
                <a:solidFill>
                  <a:schemeClr val="tx1"/>
                </a:solidFill>
                <a:effectLst/>
                <a:latin typeface="+mn-lt"/>
                <a:ea typeface="+mn-ea"/>
                <a:cs typeface="+mn-cs"/>
              </a:rPr>
              <a:t>Hb</a:t>
            </a:r>
            <a:r>
              <a:rPr lang="en-AU" sz="1200" i="1" kern="1200" dirty="0" smtClean="0">
                <a:solidFill>
                  <a:schemeClr val="tx1"/>
                </a:solidFill>
                <a:effectLst/>
                <a:latin typeface="+mn-lt"/>
                <a:ea typeface="+mn-ea"/>
                <a:cs typeface="+mn-cs"/>
              </a:rPr>
              <a:t> concentration &lt;80 g/L, RBC transfusion may be associated with reduced mortality and is likely to be appropriate.</a:t>
            </a:r>
            <a:endParaRPr lang="en-AU" sz="1800" kern="1200" dirty="0" smtClean="0">
              <a:solidFill>
                <a:schemeClr val="tx1"/>
              </a:solidFill>
              <a:effectLst/>
              <a:latin typeface="+mn-lt"/>
              <a:ea typeface="+mn-ea"/>
              <a:cs typeface="+mn-cs"/>
            </a:endParaRPr>
          </a:p>
          <a:p>
            <a:pPr lvl="1"/>
            <a:r>
              <a:rPr lang="en-AU" sz="1200" i="1" kern="1200" dirty="0" smtClean="0">
                <a:solidFill>
                  <a:schemeClr val="tx1"/>
                </a:solidFill>
                <a:effectLst/>
                <a:latin typeface="+mn-lt"/>
                <a:ea typeface="+mn-ea"/>
                <a:cs typeface="+mn-cs"/>
              </a:rPr>
              <a:t>In patients with ACS and a </a:t>
            </a:r>
            <a:r>
              <a:rPr lang="en-AU" sz="1200" i="1" kern="1200" dirty="0" err="1" smtClean="0">
                <a:solidFill>
                  <a:schemeClr val="tx1"/>
                </a:solidFill>
                <a:effectLst/>
                <a:latin typeface="+mn-lt"/>
                <a:ea typeface="+mn-ea"/>
                <a:cs typeface="+mn-cs"/>
              </a:rPr>
              <a:t>Hb</a:t>
            </a:r>
            <a:r>
              <a:rPr lang="en-AU" sz="1200" i="1" kern="1200" dirty="0" smtClean="0">
                <a:solidFill>
                  <a:schemeClr val="tx1"/>
                </a:solidFill>
                <a:effectLst/>
                <a:latin typeface="+mn-lt"/>
                <a:ea typeface="+mn-ea"/>
                <a:cs typeface="+mn-cs"/>
              </a:rPr>
              <a:t> concentration of 80 – 100 g/L, the effect of RBC transfusion on mortality is uncertain and may be associated with an increased risk of recurrence of MI. Any decision to transfuse should be made with caution and based on careful consideration of the risks and benefits.</a:t>
            </a:r>
            <a:endParaRPr lang="en-AU" sz="1800" kern="1200" dirty="0" smtClean="0">
              <a:solidFill>
                <a:schemeClr val="tx1"/>
              </a:solidFill>
              <a:effectLst/>
              <a:latin typeface="+mn-lt"/>
              <a:ea typeface="+mn-ea"/>
              <a:cs typeface="+mn-cs"/>
            </a:endParaRPr>
          </a:p>
          <a:p>
            <a:pPr lvl="1"/>
            <a:r>
              <a:rPr lang="en-AU" sz="1200" i="1" kern="1200" dirty="0" smtClean="0">
                <a:solidFill>
                  <a:schemeClr val="tx1"/>
                </a:solidFill>
                <a:effectLst/>
                <a:latin typeface="+mn-lt"/>
                <a:ea typeface="+mn-ea"/>
                <a:cs typeface="+mn-cs"/>
              </a:rPr>
              <a:t>In ACS patients with a Hb concentration &gt;100 g/L, RBC transfusion is not advisable because of an association with increased mortality.</a:t>
            </a: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BF723C8A-A1BA-4C10-A2E4-068683B05777}" type="slidenum">
              <a:rPr lang="en-AU" smtClean="0"/>
              <a:t>3</a:t>
            </a:fld>
            <a:endParaRPr lang="en-AU"/>
          </a:p>
        </p:txBody>
      </p:sp>
    </p:spTree>
    <p:extLst>
      <p:ext uri="{BB962C8B-B14F-4D97-AF65-F5344CB8AC3E}">
        <p14:creationId xmlns:p14="http://schemas.microsoft.com/office/powerpoint/2010/main" val="1722834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National Safety and Quality in Health</a:t>
            </a:r>
            <a:r>
              <a:rPr lang="en-AU" baseline="0" dirty="0" smtClean="0"/>
              <a:t> </a:t>
            </a:r>
            <a:r>
              <a:rPr lang="en-AU" dirty="0" smtClean="0"/>
              <a:t>(Standard 7: Blood and Blood Products) require blood and blood product</a:t>
            </a:r>
            <a:r>
              <a:rPr lang="en-AU" baseline="0" dirty="0" smtClean="0"/>
              <a:t> policies and procedures to be consistent with national evidence based guidelines for pre-transfusion practices, prescribing and clinical use of blood and blood products.</a:t>
            </a:r>
            <a:endParaRPr lang="en-AU" dirty="0" smtClean="0"/>
          </a:p>
          <a:p>
            <a:r>
              <a:rPr lang="en-AU" dirty="0" smtClean="0"/>
              <a:t>Recent scientific literature supports transfusion is an independent</a:t>
            </a:r>
            <a:r>
              <a:rPr lang="en-AU" baseline="0" dirty="0" smtClean="0"/>
              <a:t> risk of increased morbidity, mortality and hospital length of stay. The risk of harm is dose dependent – every unnecessary unit transfused represents an imbalance towards</a:t>
            </a:r>
            <a:r>
              <a:rPr lang="en-AU" dirty="0" smtClean="0"/>
              <a:t> risk, not benefit.</a:t>
            </a:r>
          </a:p>
          <a:p>
            <a:r>
              <a:rPr lang="en-AU" dirty="0" smtClean="0"/>
              <a:t>The</a:t>
            </a:r>
            <a:r>
              <a:rPr lang="en-AU" baseline="0" dirty="0" smtClean="0"/>
              <a:t> a</a:t>
            </a:r>
            <a:r>
              <a:rPr lang="en-AU" dirty="0" smtClean="0"/>
              <a:t>geing population represents BOTH an increasing demand for blood products, and a reduction in the available eligible blood donors.</a:t>
            </a:r>
          </a:p>
          <a:p>
            <a:r>
              <a:rPr lang="en-AU" dirty="0" smtClean="0"/>
              <a:t>The</a:t>
            </a:r>
            <a:r>
              <a:rPr lang="en-AU" baseline="0" dirty="0" smtClean="0"/>
              <a:t> c</a:t>
            </a:r>
            <a:r>
              <a:rPr lang="en-AU" dirty="0" smtClean="0"/>
              <a:t>ost of blood transfusion</a:t>
            </a:r>
            <a:r>
              <a:rPr lang="en-AU" baseline="0" dirty="0" smtClean="0"/>
              <a:t> is</a:t>
            </a:r>
            <a:r>
              <a:rPr lang="en-AU" dirty="0" smtClean="0"/>
              <a:t> many multiples of the cost of the product itself (estimated at 4.8 times cost of unit). Significant and growing impact on health budgets. </a:t>
            </a:r>
          </a:p>
          <a:p>
            <a:r>
              <a:rPr lang="en-AU" dirty="0" smtClean="0"/>
              <a:t>Apart from in</a:t>
            </a:r>
            <a:r>
              <a:rPr lang="en-AU" baseline="0" dirty="0" smtClean="0"/>
              <a:t> the actively bleeding patient, there is </a:t>
            </a:r>
            <a:r>
              <a:rPr lang="en-AU" b="1" baseline="0" dirty="0" smtClean="0"/>
              <a:t>a lack of evidence for benefit </a:t>
            </a:r>
            <a:r>
              <a:rPr lang="en-AU" baseline="0" dirty="0" smtClean="0"/>
              <a:t>of red blood cell transfusion.</a:t>
            </a:r>
            <a:endParaRPr lang="en-AU" dirty="0"/>
          </a:p>
        </p:txBody>
      </p:sp>
      <p:sp>
        <p:nvSpPr>
          <p:cNvPr id="4" name="Slide Number Placeholder 3"/>
          <p:cNvSpPr>
            <a:spLocks noGrp="1"/>
          </p:cNvSpPr>
          <p:nvPr>
            <p:ph type="sldNum" sz="quarter" idx="10"/>
          </p:nvPr>
        </p:nvSpPr>
        <p:spPr/>
        <p:txBody>
          <a:bodyPr/>
          <a:lstStyle/>
          <a:p>
            <a:fld id="{BF723C8A-A1BA-4C10-A2E4-068683B05777}" type="slidenum">
              <a:rPr lang="en-AU" smtClean="0"/>
              <a:t>5</a:t>
            </a:fld>
            <a:endParaRPr lang="en-AU"/>
          </a:p>
        </p:txBody>
      </p:sp>
    </p:spTree>
    <p:extLst>
      <p:ext uri="{BB962C8B-B14F-4D97-AF65-F5344CB8AC3E}">
        <p14:creationId xmlns:p14="http://schemas.microsoft.com/office/powerpoint/2010/main" val="2989643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guideline represents a change to many generations of “habitual or cultural” transfusion – practices</a:t>
            </a:r>
            <a:r>
              <a:rPr lang="en-AU" baseline="0" dirty="0" smtClean="0"/>
              <a:t> passed along unchallenged, but found to be lacking evidence of benefit. </a:t>
            </a:r>
          </a:p>
          <a:p>
            <a:r>
              <a:rPr lang="en-AU" baseline="0" dirty="0" smtClean="0"/>
              <a:t>Requires high level support and drive from respected management and senior medical staff – Champions, to give confidence, and demonstrate belief and acceptance of the evidence.</a:t>
            </a:r>
          </a:p>
          <a:p>
            <a:r>
              <a:rPr lang="en-AU" baseline="0" dirty="0" smtClean="0"/>
              <a:t>Huge task of education across entire hospital population, requiring staff and resources. (Computerised Physician Order Entry systems could be used to guide decisions, if available). Early education at orientation, and during early training is important.</a:t>
            </a:r>
          </a:p>
        </p:txBody>
      </p:sp>
      <p:sp>
        <p:nvSpPr>
          <p:cNvPr id="4" name="Slide Number Placeholder 3"/>
          <p:cNvSpPr>
            <a:spLocks noGrp="1"/>
          </p:cNvSpPr>
          <p:nvPr>
            <p:ph type="sldNum" sz="quarter" idx="10"/>
          </p:nvPr>
        </p:nvSpPr>
        <p:spPr/>
        <p:txBody>
          <a:bodyPr/>
          <a:lstStyle/>
          <a:p>
            <a:fld id="{BF723C8A-A1BA-4C10-A2E4-068683B05777}" type="slidenum">
              <a:rPr lang="en-AU" smtClean="0"/>
              <a:t>10</a:t>
            </a:fld>
            <a:endParaRPr lang="en-AU"/>
          </a:p>
        </p:txBody>
      </p:sp>
    </p:spTree>
    <p:extLst>
      <p:ext uri="{BB962C8B-B14F-4D97-AF65-F5344CB8AC3E}">
        <p14:creationId xmlns:p14="http://schemas.microsoft.com/office/powerpoint/2010/main" val="3780889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959F802D-D5EA-42D7-A5D0-0A834B411A10}" type="slidenum">
              <a:rPr lang="en-AU" smtClean="0"/>
              <a:t>11</a:t>
            </a:fld>
            <a:endParaRPr lang="en-AU"/>
          </a:p>
        </p:txBody>
      </p:sp>
    </p:spTree>
    <p:extLst>
      <p:ext uri="{BB962C8B-B14F-4D97-AF65-F5344CB8AC3E}">
        <p14:creationId xmlns:p14="http://schemas.microsoft.com/office/powerpoint/2010/main" val="3855180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Empowerment requires support from senior respected medical staff CHAMPIONS to assist in guiding practice. Clinical champions must be available to assist when non-compliance is disputed.</a:t>
            </a:r>
            <a:endParaRPr lang="en-AU" dirty="0" smtClean="0"/>
          </a:p>
          <a:p>
            <a:r>
              <a:rPr lang="en-AU" baseline="0" dirty="0" smtClean="0"/>
              <a:t>Empowering nursing and laboratory staff also provides an on-going opportunity for dissemination of educational material about the policy. Clear details of inclusion criteria for second unit is important.</a:t>
            </a:r>
          </a:p>
          <a:p>
            <a:endParaRPr lang="en-AU" dirty="0"/>
          </a:p>
        </p:txBody>
      </p:sp>
      <p:sp>
        <p:nvSpPr>
          <p:cNvPr id="4" name="Slide Number Placeholder 3"/>
          <p:cNvSpPr>
            <a:spLocks noGrp="1"/>
          </p:cNvSpPr>
          <p:nvPr>
            <p:ph type="sldNum" sz="quarter" idx="10"/>
          </p:nvPr>
        </p:nvSpPr>
        <p:spPr/>
        <p:txBody>
          <a:bodyPr/>
          <a:lstStyle/>
          <a:p>
            <a:fld id="{2AA7A502-BA15-41C2-90FC-6773CAAF8FE7}" type="slidenum">
              <a:rPr lang="en-AU" smtClean="0"/>
              <a:t>12</a:t>
            </a:fld>
            <a:endParaRPr lang="en-AU"/>
          </a:p>
        </p:txBody>
      </p:sp>
    </p:spTree>
    <p:extLst>
      <p:ext uri="{BB962C8B-B14F-4D97-AF65-F5344CB8AC3E}">
        <p14:creationId xmlns:p14="http://schemas.microsoft.com/office/powerpoint/2010/main" val="2879777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Nurses can influence medical</a:t>
            </a:r>
            <a:r>
              <a:rPr lang="en-AU" baseline="0" dirty="0" smtClean="0"/>
              <a:t> staff if aware of apparent non-compliance to guidelines - IF EMPOWERED.</a:t>
            </a:r>
          </a:p>
          <a:p>
            <a:r>
              <a:rPr lang="en-AU" baseline="0" dirty="0" smtClean="0"/>
              <a:t>Laboratory staff can monitor issue of blood, by asking about symptoms, and haemoglobin, suggesting request appears outside the policy  – IF EMPOWERED.</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Empowerment requires support from senior respected medical staff CHAMPIONS to assist in guiding practice. Clinical champions must be available to assist when non-compliance is disputed.</a:t>
            </a:r>
            <a:endParaRPr lang="en-AU" dirty="0" smtClean="0"/>
          </a:p>
          <a:p>
            <a:r>
              <a:rPr lang="en-AU" baseline="0" dirty="0" smtClean="0"/>
              <a:t>Empowering nursing and laboratory staff also provides an on-going opportunity for dissemination of educational material about the policy. Clear details of inclusion criteria for second unit is important.</a:t>
            </a:r>
          </a:p>
          <a:p>
            <a:endParaRPr lang="en-AU" baseline="0" dirty="0" smtClean="0"/>
          </a:p>
          <a:p>
            <a:r>
              <a:rPr lang="en-AU" baseline="0" dirty="0" smtClean="0"/>
              <a:t>If </a:t>
            </a:r>
            <a:r>
              <a:rPr lang="en-AU" dirty="0" smtClean="0">
                <a:solidFill>
                  <a:srgbClr val="FF0000"/>
                </a:solidFill>
              </a:rPr>
              <a:t>Computerised Physician Order Entry </a:t>
            </a:r>
            <a:r>
              <a:rPr lang="en-AU" baseline="0" dirty="0" smtClean="0"/>
              <a:t>systems are available, they need to be tailored to separate bleeding patients from non-bleeding, then prompt for symptoms and reasons if more than one units is requested.</a:t>
            </a:r>
          </a:p>
          <a:p>
            <a:r>
              <a:rPr lang="en-AU" baseline="0" dirty="0" smtClean="0"/>
              <a:t>Where electronic ordering is unavailable, providing details of the policy at the point of prescription – on forms, or in proximity to forms may help.</a:t>
            </a:r>
          </a:p>
          <a:p>
            <a:r>
              <a:rPr lang="en-AU" baseline="0" dirty="0" smtClean="0"/>
              <a:t>Specific information detailing when a second unit is appropriate needs to be available to nursing and laboratory staff. </a:t>
            </a:r>
            <a:endParaRPr lang="en-AU" dirty="0"/>
          </a:p>
        </p:txBody>
      </p:sp>
      <p:sp>
        <p:nvSpPr>
          <p:cNvPr id="4" name="Slide Number Placeholder 3"/>
          <p:cNvSpPr>
            <a:spLocks noGrp="1"/>
          </p:cNvSpPr>
          <p:nvPr>
            <p:ph type="sldNum" sz="quarter" idx="10"/>
          </p:nvPr>
        </p:nvSpPr>
        <p:spPr/>
        <p:txBody>
          <a:bodyPr/>
          <a:lstStyle/>
          <a:p>
            <a:fld id="{BF723C8A-A1BA-4C10-A2E4-068683B05777}" type="slidenum">
              <a:rPr lang="en-AU" smtClean="0"/>
              <a:t>13</a:t>
            </a:fld>
            <a:endParaRPr lang="en-AU"/>
          </a:p>
        </p:txBody>
      </p:sp>
    </p:spTree>
    <p:extLst>
      <p:ext uri="{BB962C8B-B14F-4D97-AF65-F5344CB8AC3E}">
        <p14:creationId xmlns:p14="http://schemas.microsoft.com/office/powerpoint/2010/main" val="1511303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Data may be collected manually, or from existing information systems.</a:t>
            </a:r>
            <a:r>
              <a:rPr lang="en-AU" baseline="0" dirty="0" smtClean="0"/>
              <a:t> BloodNet is widely available and can provide number of packs ordered daily from Blood Service. Reporting to Transfusion Governance Committees and wards, divisions, and laboratories is important to monitor progress, acknowledge efforts, and invite comment. Opportunities for feedback to discuss problems and suggestions for changes are important.</a:t>
            </a:r>
          </a:p>
          <a:p>
            <a:endParaRPr lang="en-AU" dirty="0"/>
          </a:p>
        </p:txBody>
      </p:sp>
      <p:sp>
        <p:nvSpPr>
          <p:cNvPr id="4" name="Slide Number Placeholder 3"/>
          <p:cNvSpPr>
            <a:spLocks noGrp="1"/>
          </p:cNvSpPr>
          <p:nvPr>
            <p:ph type="sldNum" sz="quarter" idx="10"/>
          </p:nvPr>
        </p:nvSpPr>
        <p:spPr/>
        <p:txBody>
          <a:bodyPr/>
          <a:lstStyle/>
          <a:p>
            <a:fld id="{BF723C8A-A1BA-4C10-A2E4-068683B05777}" type="slidenum">
              <a:rPr lang="en-AU" smtClean="0"/>
              <a:t>14</a:t>
            </a:fld>
            <a:endParaRPr lang="en-AU"/>
          </a:p>
        </p:txBody>
      </p:sp>
    </p:spTree>
    <p:extLst>
      <p:ext uri="{BB962C8B-B14F-4D97-AF65-F5344CB8AC3E}">
        <p14:creationId xmlns:p14="http://schemas.microsoft.com/office/powerpoint/2010/main" val="802734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804C9AB-EE0F-4EE2-A928-6D878DC7BD1D}" type="datetimeFigureOut">
              <a:rPr lang="en-AU" smtClean="0"/>
              <a:t>17/09/2013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3BA6FF4-B519-4709-86E0-F12B2806E09D}" type="slidenum">
              <a:rPr lang="en-AU" smtClean="0"/>
              <a:t>‹#›</a:t>
            </a:fld>
            <a:endParaRPr lang="en-AU"/>
          </a:p>
        </p:txBody>
      </p:sp>
    </p:spTree>
    <p:extLst>
      <p:ext uri="{BB962C8B-B14F-4D97-AF65-F5344CB8AC3E}">
        <p14:creationId xmlns:p14="http://schemas.microsoft.com/office/powerpoint/2010/main" val="2973590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804C9AB-EE0F-4EE2-A928-6D878DC7BD1D}" type="datetimeFigureOut">
              <a:rPr lang="en-AU" smtClean="0"/>
              <a:t>17/09/2013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3BA6FF4-B519-4709-86E0-F12B2806E09D}" type="slidenum">
              <a:rPr lang="en-AU" smtClean="0"/>
              <a:t>‹#›</a:t>
            </a:fld>
            <a:endParaRPr lang="en-AU"/>
          </a:p>
        </p:txBody>
      </p:sp>
    </p:spTree>
    <p:extLst>
      <p:ext uri="{BB962C8B-B14F-4D97-AF65-F5344CB8AC3E}">
        <p14:creationId xmlns:p14="http://schemas.microsoft.com/office/powerpoint/2010/main" val="2086803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804C9AB-EE0F-4EE2-A928-6D878DC7BD1D}" type="datetimeFigureOut">
              <a:rPr lang="en-AU" smtClean="0"/>
              <a:t>17/09/2013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3BA6FF4-B519-4709-86E0-F12B2806E09D}" type="slidenum">
              <a:rPr lang="en-AU" smtClean="0"/>
              <a:t>‹#›</a:t>
            </a:fld>
            <a:endParaRPr lang="en-AU"/>
          </a:p>
        </p:txBody>
      </p:sp>
    </p:spTree>
    <p:extLst>
      <p:ext uri="{BB962C8B-B14F-4D97-AF65-F5344CB8AC3E}">
        <p14:creationId xmlns:p14="http://schemas.microsoft.com/office/powerpoint/2010/main" val="3513655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804C9AB-EE0F-4EE2-A928-6D878DC7BD1D}" type="datetimeFigureOut">
              <a:rPr lang="en-AU" smtClean="0"/>
              <a:t>17/09/2013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3BA6FF4-B519-4709-86E0-F12B2806E09D}" type="slidenum">
              <a:rPr lang="en-AU" smtClean="0"/>
              <a:t>‹#›</a:t>
            </a:fld>
            <a:endParaRPr lang="en-AU"/>
          </a:p>
        </p:txBody>
      </p:sp>
    </p:spTree>
    <p:extLst>
      <p:ext uri="{BB962C8B-B14F-4D97-AF65-F5344CB8AC3E}">
        <p14:creationId xmlns:p14="http://schemas.microsoft.com/office/powerpoint/2010/main" val="3102283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04C9AB-EE0F-4EE2-A928-6D878DC7BD1D}" type="datetimeFigureOut">
              <a:rPr lang="en-AU" smtClean="0"/>
              <a:t>17/09/2013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3BA6FF4-B519-4709-86E0-F12B2806E09D}" type="slidenum">
              <a:rPr lang="en-AU" smtClean="0"/>
              <a:t>‹#›</a:t>
            </a:fld>
            <a:endParaRPr lang="en-AU"/>
          </a:p>
        </p:txBody>
      </p:sp>
    </p:spTree>
    <p:extLst>
      <p:ext uri="{BB962C8B-B14F-4D97-AF65-F5344CB8AC3E}">
        <p14:creationId xmlns:p14="http://schemas.microsoft.com/office/powerpoint/2010/main" val="227845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804C9AB-EE0F-4EE2-A928-6D878DC7BD1D}" type="datetimeFigureOut">
              <a:rPr lang="en-AU" smtClean="0"/>
              <a:t>17/09/2013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3BA6FF4-B519-4709-86E0-F12B2806E09D}" type="slidenum">
              <a:rPr lang="en-AU" smtClean="0"/>
              <a:t>‹#›</a:t>
            </a:fld>
            <a:endParaRPr lang="en-AU"/>
          </a:p>
        </p:txBody>
      </p:sp>
    </p:spTree>
    <p:extLst>
      <p:ext uri="{BB962C8B-B14F-4D97-AF65-F5344CB8AC3E}">
        <p14:creationId xmlns:p14="http://schemas.microsoft.com/office/powerpoint/2010/main" val="2889969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804C9AB-EE0F-4EE2-A928-6D878DC7BD1D}" type="datetimeFigureOut">
              <a:rPr lang="en-AU" smtClean="0"/>
              <a:t>17/09/2013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3BA6FF4-B519-4709-86E0-F12B2806E09D}" type="slidenum">
              <a:rPr lang="en-AU" smtClean="0"/>
              <a:t>‹#›</a:t>
            </a:fld>
            <a:endParaRPr lang="en-AU"/>
          </a:p>
        </p:txBody>
      </p:sp>
    </p:spTree>
    <p:extLst>
      <p:ext uri="{BB962C8B-B14F-4D97-AF65-F5344CB8AC3E}">
        <p14:creationId xmlns:p14="http://schemas.microsoft.com/office/powerpoint/2010/main" val="2970556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6804C9AB-EE0F-4EE2-A928-6D878DC7BD1D}" type="datetimeFigureOut">
              <a:rPr lang="en-AU" smtClean="0"/>
              <a:t>17/09/2013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3BA6FF4-B519-4709-86E0-F12B2806E09D}" type="slidenum">
              <a:rPr lang="en-AU" smtClean="0"/>
              <a:t>‹#›</a:t>
            </a:fld>
            <a:endParaRPr lang="en-AU"/>
          </a:p>
        </p:txBody>
      </p:sp>
    </p:spTree>
    <p:extLst>
      <p:ext uri="{BB962C8B-B14F-4D97-AF65-F5344CB8AC3E}">
        <p14:creationId xmlns:p14="http://schemas.microsoft.com/office/powerpoint/2010/main" val="270835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04C9AB-EE0F-4EE2-A928-6D878DC7BD1D}" type="datetimeFigureOut">
              <a:rPr lang="en-AU" smtClean="0"/>
              <a:t>17/09/2013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3BA6FF4-B519-4709-86E0-F12B2806E09D}" type="slidenum">
              <a:rPr lang="en-AU" smtClean="0"/>
              <a:t>‹#›</a:t>
            </a:fld>
            <a:endParaRPr lang="en-AU"/>
          </a:p>
        </p:txBody>
      </p:sp>
    </p:spTree>
    <p:extLst>
      <p:ext uri="{BB962C8B-B14F-4D97-AF65-F5344CB8AC3E}">
        <p14:creationId xmlns:p14="http://schemas.microsoft.com/office/powerpoint/2010/main" val="471091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04C9AB-EE0F-4EE2-A928-6D878DC7BD1D}" type="datetimeFigureOut">
              <a:rPr lang="en-AU" smtClean="0"/>
              <a:t>17/09/2013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3BA6FF4-B519-4709-86E0-F12B2806E09D}" type="slidenum">
              <a:rPr lang="en-AU" smtClean="0"/>
              <a:t>‹#›</a:t>
            </a:fld>
            <a:endParaRPr lang="en-AU"/>
          </a:p>
        </p:txBody>
      </p:sp>
    </p:spTree>
    <p:extLst>
      <p:ext uri="{BB962C8B-B14F-4D97-AF65-F5344CB8AC3E}">
        <p14:creationId xmlns:p14="http://schemas.microsoft.com/office/powerpoint/2010/main" val="1488281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04C9AB-EE0F-4EE2-A928-6D878DC7BD1D}" type="datetimeFigureOut">
              <a:rPr lang="en-AU" smtClean="0"/>
              <a:t>17/09/2013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3BA6FF4-B519-4709-86E0-F12B2806E09D}" type="slidenum">
              <a:rPr lang="en-AU" smtClean="0"/>
              <a:t>‹#›</a:t>
            </a:fld>
            <a:endParaRPr lang="en-AU"/>
          </a:p>
        </p:txBody>
      </p:sp>
    </p:spTree>
    <p:extLst>
      <p:ext uri="{BB962C8B-B14F-4D97-AF65-F5344CB8AC3E}">
        <p14:creationId xmlns:p14="http://schemas.microsoft.com/office/powerpoint/2010/main" val="88086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4C9AB-EE0F-4EE2-A928-6D878DC7BD1D}" type="datetimeFigureOut">
              <a:rPr lang="en-AU" smtClean="0"/>
              <a:t>17/09/2013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A6FF4-B519-4709-86E0-F12B2806E09D}" type="slidenum">
              <a:rPr lang="en-AU" smtClean="0"/>
              <a:t>‹#›</a:t>
            </a:fld>
            <a:endParaRPr lang="en-AU"/>
          </a:p>
        </p:txBody>
      </p:sp>
    </p:spTree>
    <p:extLst>
      <p:ext uri="{BB962C8B-B14F-4D97-AF65-F5344CB8AC3E}">
        <p14:creationId xmlns:p14="http://schemas.microsoft.com/office/powerpoint/2010/main" val="1382773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blood.gov.au/" TargetMode="Externa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www.blood.gov.au/pbm-guidelines"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hyperlink" Target="http://www.blood.gov.au/patient-blood-managemen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bcshguidelines.com/4_HAEMATOLOGY_GUIDELINE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340768"/>
            <a:ext cx="7772400" cy="1470025"/>
          </a:xfrm>
        </p:spPr>
        <p:txBody>
          <a:bodyPr/>
          <a:lstStyle/>
          <a:p>
            <a:r>
              <a:rPr lang="en-AU" dirty="0">
                <a:solidFill>
                  <a:srgbClr val="FF0000"/>
                </a:solidFill>
              </a:rPr>
              <a:t>Single</a:t>
            </a:r>
            <a:r>
              <a:rPr lang="en-AU" dirty="0"/>
              <a:t> Unit </a:t>
            </a:r>
            <a:r>
              <a:rPr lang="en-AU" dirty="0" smtClean="0"/>
              <a:t>Transfusion</a:t>
            </a:r>
            <a:r>
              <a:rPr lang="en-AU" dirty="0"/>
              <a:t/>
            </a:r>
            <a:br>
              <a:rPr lang="en-AU" dirty="0"/>
            </a:br>
            <a:r>
              <a:rPr lang="en-AU" sz="2800" dirty="0"/>
              <a:t>for Red Blood Cell Transfusion</a:t>
            </a:r>
            <a:endParaRPr lang="en-AU" dirty="0">
              <a:solidFill>
                <a:srgbClr val="FF0000"/>
              </a:solidFill>
            </a:endParaRPr>
          </a:p>
        </p:txBody>
      </p:sp>
      <p:sp>
        <p:nvSpPr>
          <p:cNvPr id="3" name="Subtitle 2"/>
          <p:cNvSpPr>
            <a:spLocks noGrp="1"/>
          </p:cNvSpPr>
          <p:nvPr>
            <p:ph type="subTitle" idx="1"/>
          </p:nvPr>
        </p:nvSpPr>
        <p:spPr>
          <a:xfrm>
            <a:off x="1403648" y="2852936"/>
            <a:ext cx="6400800" cy="3168352"/>
          </a:xfrm>
        </p:spPr>
        <p:txBody>
          <a:bodyPr>
            <a:normAutofit/>
          </a:bodyPr>
          <a:lstStyle/>
          <a:p>
            <a:r>
              <a:rPr lang="en-AU" dirty="0" smtClean="0"/>
              <a:t>Based on the Patient Blood Management Guidelines</a:t>
            </a:r>
          </a:p>
          <a:p>
            <a:endParaRPr lang="en-AU" dirty="0" smtClean="0"/>
          </a:p>
          <a:p>
            <a:pPr lvl="0"/>
            <a:r>
              <a:rPr lang="en-AU" sz="5400" b="1" dirty="0" smtClean="0">
                <a:solidFill>
                  <a:prstClr val="black">
                    <a:tint val="75000"/>
                  </a:prstClr>
                </a:solidFill>
              </a:rPr>
              <a:t>Every </a:t>
            </a:r>
            <a:r>
              <a:rPr lang="en-AU" sz="5400" b="1" dirty="0">
                <a:solidFill>
                  <a:srgbClr val="FF0000"/>
                </a:solidFill>
              </a:rPr>
              <a:t>ONE </a:t>
            </a:r>
            <a:r>
              <a:rPr lang="en-AU" sz="5400" b="1" dirty="0">
                <a:solidFill>
                  <a:prstClr val="white">
                    <a:lumMod val="50000"/>
                  </a:prstClr>
                </a:solidFill>
              </a:rPr>
              <a:t>matters</a:t>
            </a:r>
            <a:endParaRPr lang="en-AU" dirty="0">
              <a:solidFill>
                <a:srgbClr val="FF0000"/>
              </a:solidFill>
            </a:endParaRPr>
          </a:p>
          <a:p>
            <a:endParaRPr lang="en-AU" dirty="0">
              <a:solidFill>
                <a:schemeClr val="tx1"/>
              </a:solidFill>
            </a:endParaRPr>
          </a:p>
        </p:txBody>
      </p:sp>
    </p:spTree>
    <p:extLst>
      <p:ext uri="{BB962C8B-B14F-4D97-AF65-F5344CB8AC3E}">
        <p14:creationId xmlns:p14="http://schemas.microsoft.com/office/powerpoint/2010/main" val="838749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Implementing </a:t>
            </a:r>
            <a:r>
              <a:rPr lang="en-AU" dirty="0" smtClean="0"/>
              <a:t>a guideline </a:t>
            </a:r>
            <a:br>
              <a:rPr lang="en-AU" dirty="0" smtClean="0"/>
            </a:br>
            <a:r>
              <a:rPr lang="en-AU" dirty="0" smtClean="0"/>
              <a:t>“</a:t>
            </a:r>
            <a:r>
              <a:rPr lang="en-AU" b="1" dirty="0"/>
              <a:t>Every </a:t>
            </a:r>
            <a:r>
              <a:rPr lang="en-AU" b="1" dirty="0">
                <a:solidFill>
                  <a:srgbClr val="FF0000"/>
                </a:solidFill>
              </a:rPr>
              <a:t>ONE</a:t>
            </a:r>
            <a:r>
              <a:rPr lang="en-AU" b="1" dirty="0"/>
              <a:t> </a:t>
            </a:r>
            <a:r>
              <a:rPr lang="en-AU" b="1" dirty="0" smtClean="0"/>
              <a:t>matters</a:t>
            </a:r>
            <a:r>
              <a:rPr lang="en-AU" dirty="0" smtClean="0"/>
              <a:t>”</a:t>
            </a:r>
            <a:endParaRPr lang="en-AU" dirty="0">
              <a:solidFill>
                <a:srgbClr val="FF0000"/>
              </a:solidFill>
            </a:endParaRPr>
          </a:p>
        </p:txBody>
      </p:sp>
      <p:sp>
        <p:nvSpPr>
          <p:cNvPr id="3" name="Content Placeholder 2"/>
          <p:cNvSpPr>
            <a:spLocks noGrp="1"/>
          </p:cNvSpPr>
          <p:nvPr>
            <p:ph idx="1"/>
          </p:nvPr>
        </p:nvSpPr>
        <p:spPr>
          <a:xfrm>
            <a:off x="457200" y="1600200"/>
            <a:ext cx="8363272" cy="4637112"/>
          </a:xfrm>
        </p:spPr>
        <p:txBody>
          <a:bodyPr>
            <a:normAutofit/>
          </a:bodyPr>
          <a:lstStyle/>
          <a:p>
            <a:pPr marL="0" indent="0">
              <a:buNone/>
            </a:pPr>
            <a:r>
              <a:rPr lang="en-AU" b="1" dirty="0" smtClean="0"/>
              <a:t>HOW </a:t>
            </a:r>
            <a:r>
              <a:rPr lang="en-AU" dirty="0" smtClean="0">
                <a:solidFill>
                  <a:srgbClr val="00B050"/>
                </a:solidFill>
              </a:rPr>
              <a:t> </a:t>
            </a:r>
          </a:p>
          <a:p>
            <a:r>
              <a:rPr lang="en-AU" dirty="0">
                <a:solidFill>
                  <a:srgbClr val="FF0000"/>
                </a:solidFill>
              </a:rPr>
              <a:t>Identify </a:t>
            </a:r>
            <a:r>
              <a:rPr lang="en-AU" b="1" dirty="0"/>
              <a:t>key staff </a:t>
            </a:r>
            <a:r>
              <a:rPr lang="en-AU" dirty="0"/>
              <a:t>/ team responsible for </a:t>
            </a:r>
            <a:r>
              <a:rPr lang="en-AU" dirty="0" smtClean="0"/>
              <a:t>implementation</a:t>
            </a:r>
            <a:endParaRPr lang="en-AU" dirty="0"/>
          </a:p>
          <a:p>
            <a:r>
              <a:rPr lang="en-AU" dirty="0" smtClean="0">
                <a:solidFill>
                  <a:srgbClr val="FF0000"/>
                </a:solidFill>
              </a:rPr>
              <a:t>Approval </a:t>
            </a:r>
            <a:r>
              <a:rPr lang="en-AU" dirty="0">
                <a:solidFill>
                  <a:srgbClr val="FF0000"/>
                </a:solidFill>
              </a:rPr>
              <a:t>and endorsement - CHAMPIONS</a:t>
            </a:r>
          </a:p>
          <a:p>
            <a:pPr lvl="1"/>
            <a:r>
              <a:rPr lang="en-AU" dirty="0"/>
              <a:t>From Transfusion </a:t>
            </a:r>
            <a:r>
              <a:rPr lang="en-AU" dirty="0" smtClean="0"/>
              <a:t>Governance Committee / Patient Blood Management Committee</a:t>
            </a:r>
          </a:p>
          <a:p>
            <a:pPr lvl="1"/>
            <a:r>
              <a:rPr lang="en-AU" dirty="0" smtClean="0"/>
              <a:t>Medical and nursing </a:t>
            </a:r>
            <a:r>
              <a:rPr lang="en-AU" dirty="0"/>
              <a:t>leadership</a:t>
            </a:r>
          </a:p>
          <a:p>
            <a:pPr lvl="1"/>
            <a:r>
              <a:rPr lang="en-AU" dirty="0"/>
              <a:t>Transfusion Medicine </a:t>
            </a:r>
            <a:r>
              <a:rPr lang="en-AU" dirty="0" smtClean="0"/>
              <a:t>leadership</a:t>
            </a:r>
          </a:p>
        </p:txBody>
      </p:sp>
    </p:spTree>
    <p:extLst>
      <p:ext uri="{BB962C8B-B14F-4D97-AF65-F5344CB8AC3E}">
        <p14:creationId xmlns:p14="http://schemas.microsoft.com/office/powerpoint/2010/main" val="3326459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296144"/>
          </a:xfrm>
        </p:spPr>
        <p:txBody>
          <a:bodyPr>
            <a:noAutofit/>
          </a:bodyPr>
          <a:lstStyle/>
          <a:p>
            <a:r>
              <a:rPr lang="en-AU" sz="4000" dirty="0"/>
              <a:t>Implementing </a:t>
            </a:r>
            <a:r>
              <a:rPr lang="en-AU" sz="4000" dirty="0" smtClean="0"/>
              <a:t>a Guideline</a:t>
            </a:r>
            <a:r>
              <a:rPr lang="en-AU" sz="4000" dirty="0">
                <a:solidFill>
                  <a:srgbClr val="FF0000"/>
                </a:solidFill>
              </a:rPr>
              <a:t/>
            </a:r>
            <a:br>
              <a:rPr lang="en-AU" sz="4000" dirty="0">
                <a:solidFill>
                  <a:srgbClr val="FF0000"/>
                </a:solidFill>
              </a:rPr>
            </a:br>
            <a:r>
              <a:rPr lang="en-AU" sz="4000" dirty="0" smtClean="0"/>
              <a:t>“</a:t>
            </a:r>
            <a:r>
              <a:rPr lang="en-AU" sz="4000" b="1" dirty="0"/>
              <a:t>Every </a:t>
            </a:r>
            <a:r>
              <a:rPr lang="en-AU" sz="4000" b="1" dirty="0">
                <a:solidFill>
                  <a:srgbClr val="FF0000"/>
                </a:solidFill>
              </a:rPr>
              <a:t>ONE</a:t>
            </a:r>
            <a:r>
              <a:rPr lang="en-AU" sz="4000" b="1" dirty="0"/>
              <a:t> </a:t>
            </a:r>
            <a:r>
              <a:rPr lang="en-AU" sz="4000" b="1" dirty="0" smtClean="0"/>
              <a:t>matters</a:t>
            </a:r>
            <a:r>
              <a:rPr lang="en-AU" sz="4000" dirty="0" smtClean="0"/>
              <a:t>”</a:t>
            </a:r>
            <a:endParaRPr lang="en-AU" sz="4000" dirty="0"/>
          </a:p>
        </p:txBody>
      </p:sp>
      <p:sp>
        <p:nvSpPr>
          <p:cNvPr id="3" name="Content Placeholder 2"/>
          <p:cNvSpPr>
            <a:spLocks noGrp="1"/>
          </p:cNvSpPr>
          <p:nvPr>
            <p:ph idx="1"/>
          </p:nvPr>
        </p:nvSpPr>
        <p:spPr>
          <a:xfrm>
            <a:off x="467544" y="1556792"/>
            <a:ext cx="8229600" cy="4392488"/>
          </a:xfrm>
        </p:spPr>
        <p:txBody>
          <a:bodyPr>
            <a:noAutofit/>
          </a:bodyPr>
          <a:lstStyle/>
          <a:p>
            <a:pPr lvl="0"/>
            <a:r>
              <a:rPr lang="en-AU" dirty="0" smtClean="0">
                <a:solidFill>
                  <a:srgbClr val="FF0000"/>
                </a:solidFill>
              </a:rPr>
              <a:t>Implementation</a:t>
            </a:r>
            <a:endParaRPr lang="en-AU" dirty="0">
              <a:solidFill>
                <a:srgbClr val="FF0000"/>
              </a:solidFill>
            </a:endParaRPr>
          </a:p>
          <a:p>
            <a:pPr lvl="1"/>
            <a:r>
              <a:rPr lang="en-AU" i="1" dirty="0">
                <a:solidFill>
                  <a:prstClr val="black"/>
                </a:solidFill>
              </a:rPr>
              <a:t>Hospital wide </a:t>
            </a:r>
            <a:r>
              <a:rPr lang="en-AU" dirty="0">
                <a:solidFill>
                  <a:prstClr val="black"/>
                </a:solidFill>
              </a:rPr>
              <a:t>education; medical, nursing, laboratory staff, in all </a:t>
            </a:r>
            <a:r>
              <a:rPr lang="en-AU" dirty="0"/>
              <a:t>clinical </a:t>
            </a:r>
            <a:r>
              <a:rPr lang="en-AU" dirty="0">
                <a:solidFill>
                  <a:prstClr val="black"/>
                </a:solidFill>
              </a:rPr>
              <a:t>areas that administer blood products</a:t>
            </a:r>
          </a:p>
          <a:p>
            <a:pPr lvl="1"/>
            <a:r>
              <a:rPr lang="en-AU" dirty="0"/>
              <a:t>Encourage clinical champions to spread the message</a:t>
            </a:r>
          </a:p>
          <a:p>
            <a:pPr lvl="1"/>
            <a:r>
              <a:rPr lang="en-AU" dirty="0">
                <a:solidFill>
                  <a:prstClr val="black"/>
                </a:solidFill>
              </a:rPr>
              <a:t>Include in orientation education for new staff</a:t>
            </a:r>
          </a:p>
          <a:p>
            <a:pPr lvl="1"/>
            <a:r>
              <a:rPr lang="en-AU" dirty="0">
                <a:solidFill>
                  <a:prstClr val="black"/>
                </a:solidFill>
              </a:rPr>
              <a:t>Key messages, visible signage, electronic media, newsletters.</a:t>
            </a:r>
          </a:p>
        </p:txBody>
      </p:sp>
    </p:spTree>
    <p:extLst>
      <p:ext uri="{BB962C8B-B14F-4D97-AF65-F5344CB8AC3E}">
        <p14:creationId xmlns:p14="http://schemas.microsoft.com/office/powerpoint/2010/main" val="3784653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Clinical Support is Vital</a:t>
            </a:r>
            <a:endParaRPr lang="en-AU" dirty="0"/>
          </a:p>
        </p:txBody>
      </p:sp>
      <p:sp>
        <p:nvSpPr>
          <p:cNvPr id="3" name="Content Placeholder 2"/>
          <p:cNvSpPr>
            <a:spLocks noGrp="1"/>
          </p:cNvSpPr>
          <p:nvPr>
            <p:ph idx="1"/>
          </p:nvPr>
        </p:nvSpPr>
        <p:spPr/>
        <p:txBody>
          <a:bodyPr>
            <a:normAutofit fontScale="92500" lnSpcReduction="10000"/>
          </a:bodyPr>
          <a:lstStyle/>
          <a:p>
            <a:pPr marL="0" indent="0">
              <a:buNone/>
            </a:pPr>
            <a:r>
              <a:rPr lang="en-AU" dirty="0" smtClean="0">
                <a:solidFill>
                  <a:srgbClr val="FF0000"/>
                </a:solidFill>
              </a:rPr>
              <a:t>Empower and Support</a:t>
            </a:r>
          </a:p>
          <a:p>
            <a:r>
              <a:rPr lang="en-AU" dirty="0" smtClean="0"/>
              <a:t>Nursing and Laboratory staff who question the appropriateness of a request for blood must have:</a:t>
            </a:r>
          </a:p>
          <a:p>
            <a:pPr lvl="1"/>
            <a:r>
              <a:rPr lang="en-AU" dirty="0" smtClean="0">
                <a:solidFill>
                  <a:srgbClr val="FF0000"/>
                </a:solidFill>
              </a:rPr>
              <a:t>Documentation</a:t>
            </a:r>
            <a:r>
              <a:rPr lang="en-AU" dirty="0" smtClean="0"/>
              <a:t> of the guideline outlining</a:t>
            </a:r>
            <a:r>
              <a:rPr lang="en-AU" dirty="0" smtClean="0">
                <a:solidFill>
                  <a:srgbClr val="7030A0"/>
                </a:solidFill>
              </a:rPr>
              <a:t> </a:t>
            </a:r>
            <a:r>
              <a:rPr lang="en-AU" dirty="0" smtClean="0"/>
              <a:t>criteria for a second unit of blood</a:t>
            </a:r>
          </a:p>
          <a:p>
            <a:pPr lvl="1"/>
            <a:r>
              <a:rPr lang="en-AU" dirty="0" smtClean="0"/>
              <a:t>Ready access to </a:t>
            </a:r>
            <a:r>
              <a:rPr lang="en-AU" dirty="0" smtClean="0">
                <a:solidFill>
                  <a:srgbClr val="FF0000"/>
                </a:solidFill>
              </a:rPr>
              <a:t>medical support - Champions </a:t>
            </a:r>
            <a:r>
              <a:rPr lang="en-AU" dirty="0" smtClean="0"/>
              <a:t>to discuss episodes of apparent non-compliance</a:t>
            </a:r>
          </a:p>
          <a:p>
            <a:pPr lvl="1"/>
            <a:r>
              <a:rPr lang="en-AU" dirty="0" smtClean="0">
                <a:solidFill>
                  <a:srgbClr val="FF0000"/>
                </a:solidFill>
              </a:rPr>
              <a:t>Educational material </a:t>
            </a:r>
            <a:r>
              <a:rPr lang="en-AU" dirty="0" smtClean="0"/>
              <a:t>to give to staff unaware of the guideline</a:t>
            </a:r>
            <a:endParaRPr lang="en-AU" dirty="0"/>
          </a:p>
        </p:txBody>
      </p:sp>
    </p:spTree>
    <p:extLst>
      <p:ext uri="{BB962C8B-B14F-4D97-AF65-F5344CB8AC3E}">
        <p14:creationId xmlns:p14="http://schemas.microsoft.com/office/powerpoint/2010/main" val="4276944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Guiding Compliance </a:t>
            </a:r>
          </a:p>
        </p:txBody>
      </p:sp>
      <p:sp>
        <p:nvSpPr>
          <p:cNvPr id="3" name="Content Placeholder 2"/>
          <p:cNvSpPr>
            <a:spLocks noGrp="1"/>
          </p:cNvSpPr>
          <p:nvPr>
            <p:ph idx="1"/>
          </p:nvPr>
        </p:nvSpPr>
        <p:spPr/>
        <p:txBody>
          <a:bodyPr>
            <a:normAutofit fontScale="77500" lnSpcReduction="20000"/>
          </a:bodyPr>
          <a:lstStyle/>
          <a:p>
            <a:r>
              <a:rPr lang="en-AU" dirty="0">
                <a:solidFill>
                  <a:srgbClr val="FF0000"/>
                </a:solidFill>
              </a:rPr>
              <a:t>Empower and support staff </a:t>
            </a:r>
            <a:r>
              <a:rPr lang="en-AU" dirty="0" smtClean="0"/>
              <a:t>to </a:t>
            </a:r>
            <a:r>
              <a:rPr lang="en-AU" dirty="0"/>
              <a:t>question prescription / order for blood </a:t>
            </a:r>
            <a:r>
              <a:rPr lang="en-AU" dirty="0" smtClean="0"/>
              <a:t>products</a:t>
            </a:r>
          </a:p>
          <a:p>
            <a:pPr lvl="1"/>
            <a:r>
              <a:rPr lang="en-AU" dirty="0" smtClean="0"/>
              <a:t>Laboratory </a:t>
            </a:r>
            <a:r>
              <a:rPr lang="en-AU" dirty="0"/>
              <a:t>staff, nursing staff, medical </a:t>
            </a:r>
            <a:r>
              <a:rPr lang="en-AU" dirty="0" smtClean="0"/>
              <a:t>staff</a:t>
            </a:r>
          </a:p>
          <a:p>
            <a:pPr lvl="1"/>
            <a:r>
              <a:rPr lang="en-AU" dirty="0"/>
              <a:t>Guideline accessible at prescription point and in laboratory </a:t>
            </a:r>
            <a:r>
              <a:rPr lang="en-AU" dirty="0" smtClean="0"/>
              <a:t>including prompts </a:t>
            </a:r>
            <a:r>
              <a:rPr lang="en-AU" dirty="0"/>
              <a:t>for questions about </a:t>
            </a:r>
            <a:r>
              <a:rPr lang="en-AU" dirty="0" smtClean="0"/>
              <a:t>compliance</a:t>
            </a:r>
          </a:p>
          <a:p>
            <a:pPr lvl="1"/>
            <a:r>
              <a:rPr lang="en-AU" dirty="0"/>
              <a:t>Inclusion criteria for second </a:t>
            </a:r>
            <a:r>
              <a:rPr lang="en-AU" dirty="0" smtClean="0"/>
              <a:t>unit</a:t>
            </a:r>
            <a:endParaRPr lang="en-AU" dirty="0"/>
          </a:p>
          <a:p>
            <a:r>
              <a:rPr lang="en-AU" dirty="0" smtClean="0">
                <a:solidFill>
                  <a:srgbClr val="FF0000"/>
                </a:solidFill>
              </a:rPr>
              <a:t>Prompt </a:t>
            </a:r>
            <a:r>
              <a:rPr lang="en-AU" dirty="0">
                <a:solidFill>
                  <a:srgbClr val="FF0000"/>
                </a:solidFill>
              </a:rPr>
              <a:t>patients </a:t>
            </a:r>
            <a:r>
              <a:rPr lang="en-AU" dirty="0"/>
              <a:t>to enquire about blood transfusion requirements</a:t>
            </a:r>
          </a:p>
          <a:p>
            <a:r>
              <a:rPr lang="en-AU" dirty="0" smtClean="0">
                <a:solidFill>
                  <a:srgbClr val="FF0000"/>
                </a:solidFill>
              </a:rPr>
              <a:t>Support</a:t>
            </a:r>
            <a:r>
              <a:rPr lang="en-AU" dirty="0" smtClean="0"/>
              <a:t> from clinical champions to resolve challenges to requests</a:t>
            </a:r>
          </a:p>
          <a:p>
            <a:r>
              <a:rPr lang="en-AU" dirty="0">
                <a:solidFill>
                  <a:srgbClr val="FF0000"/>
                </a:solidFill>
              </a:rPr>
              <a:t>Utilise Computerised Physician Order Entry systems </a:t>
            </a:r>
            <a:r>
              <a:rPr lang="en-AU" dirty="0"/>
              <a:t>if available to guide transfusion decisions and compliance to the </a:t>
            </a:r>
            <a:r>
              <a:rPr lang="en-AU" dirty="0" smtClean="0"/>
              <a:t>guideline</a:t>
            </a:r>
          </a:p>
          <a:p>
            <a:endParaRPr lang="en-AU" dirty="0" smtClean="0"/>
          </a:p>
          <a:p>
            <a:endParaRPr lang="en-AU" dirty="0"/>
          </a:p>
        </p:txBody>
      </p:sp>
    </p:spTree>
    <p:extLst>
      <p:ext uri="{BB962C8B-B14F-4D97-AF65-F5344CB8AC3E}">
        <p14:creationId xmlns:p14="http://schemas.microsoft.com/office/powerpoint/2010/main" val="3593011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Collect and Report </a:t>
            </a:r>
            <a:r>
              <a:rPr lang="en-AU" dirty="0" smtClean="0"/>
              <a:t>Data</a:t>
            </a:r>
            <a:endParaRPr lang="en-AU" dirty="0"/>
          </a:p>
        </p:txBody>
      </p:sp>
      <p:sp>
        <p:nvSpPr>
          <p:cNvPr id="3" name="Content Placeholder 2"/>
          <p:cNvSpPr>
            <a:spLocks noGrp="1"/>
          </p:cNvSpPr>
          <p:nvPr>
            <p:ph idx="1"/>
          </p:nvPr>
        </p:nvSpPr>
        <p:spPr>
          <a:xfrm>
            <a:off x="467544" y="1412776"/>
            <a:ext cx="8229600" cy="4525963"/>
          </a:xfrm>
        </p:spPr>
        <p:txBody>
          <a:bodyPr>
            <a:normAutofit fontScale="47500" lnSpcReduction="20000"/>
          </a:bodyPr>
          <a:lstStyle/>
          <a:p>
            <a:pPr marL="0" indent="0">
              <a:buNone/>
            </a:pPr>
            <a:r>
              <a:rPr lang="en-AU" sz="6700" dirty="0" smtClean="0">
                <a:solidFill>
                  <a:srgbClr val="FF0000"/>
                </a:solidFill>
              </a:rPr>
              <a:t>Data </a:t>
            </a:r>
            <a:r>
              <a:rPr lang="en-AU" sz="6700" dirty="0">
                <a:solidFill>
                  <a:srgbClr val="FF0000"/>
                </a:solidFill>
              </a:rPr>
              <a:t>collection</a:t>
            </a:r>
          </a:p>
          <a:p>
            <a:pPr lvl="1">
              <a:buFont typeface="Arial" pitchFamily="34" charset="0"/>
              <a:buChar char="•"/>
            </a:pPr>
            <a:r>
              <a:rPr lang="en-AU" sz="5900" dirty="0" smtClean="0"/>
              <a:t>Statistics </a:t>
            </a:r>
            <a:r>
              <a:rPr lang="en-AU" sz="5900" dirty="0"/>
              <a:t>from </a:t>
            </a:r>
            <a:r>
              <a:rPr lang="en-AU" sz="5900" dirty="0" smtClean="0"/>
              <a:t>laboratory </a:t>
            </a:r>
            <a:r>
              <a:rPr lang="en-AU" sz="5900" dirty="0"/>
              <a:t>systems: </a:t>
            </a:r>
            <a:endParaRPr lang="en-AU" sz="5900" dirty="0" smtClean="0"/>
          </a:p>
          <a:p>
            <a:pPr lvl="2">
              <a:buFont typeface="Calibri" pitchFamily="34" charset="0"/>
              <a:buChar char="—"/>
            </a:pPr>
            <a:r>
              <a:rPr lang="en-AU" sz="5100" dirty="0" smtClean="0"/>
              <a:t>blood </a:t>
            </a:r>
            <a:r>
              <a:rPr lang="en-AU" sz="5100" dirty="0"/>
              <a:t>packs ordered daily from </a:t>
            </a:r>
            <a:r>
              <a:rPr lang="en-AU" sz="5100" dirty="0" smtClean="0"/>
              <a:t>the Blood Service</a:t>
            </a:r>
          </a:p>
          <a:p>
            <a:pPr lvl="2">
              <a:buFont typeface="Calibri" pitchFamily="34" charset="0"/>
              <a:buChar char="—"/>
            </a:pPr>
            <a:r>
              <a:rPr lang="en-AU" sz="5100" dirty="0" smtClean="0"/>
              <a:t>Daily transfusion numbers – units, patients </a:t>
            </a:r>
          </a:p>
          <a:p>
            <a:pPr lvl="2">
              <a:buFont typeface="Calibri" pitchFamily="34" charset="0"/>
              <a:buChar char="—"/>
            </a:pPr>
            <a:r>
              <a:rPr lang="en-AU" sz="5100" dirty="0" smtClean="0"/>
              <a:t>Number of single unit transfusions</a:t>
            </a:r>
          </a:p>
          <a:p>
            <a:pPr lvl="1">
              <a:buFont typeface="Arial" pitchFamily="34" charset="0"/>
              <a:buChar char="•"/>
            </a:pPr>
            <a:r>
              <a:rPr lang="en-AU" sz="5900" dirty="0"/>
              <a:t>Log of non-compliant requests to </a:t>
            </a:r>
            <a:r>
              <a:rPr lang="en-AU" sz="5900" dirty="0" smtClean="0"/>
              <a:t>laboratory / </a:t>
            </a:r>
            <a:r>
              <a:rPr lang="en-AU" sz="5900" dirty="0"/>
              <a:t>local</a:t>
            </a:r>
            <a:r>
              <a:rPr lang="en-AU" sz="5900" dirty="0">
                <a:solidFill>
                  <a:srgbClr val="7030A0"/>
                </a:solidFill>
              </a:rPr>
              <a:t> </a:t>
            </a:r>
            <a:r>
              <a:rPr lang="en-AU" sz="5900" dirty="0"/>
              <a:t>Incident Management System</a:t>
            </a:r>
          </a:p>
          <a:p>
            <a:pPr lvl="1">
              <a:buFont typeface="Arial" pitchFamily="34" charset="0"/>
              <a:buChar char="•"/>
            </a:pPr>
            <a:r>
              <a:rPr lang="en-AU" sz="5900" dirty="0"/>
              <a:t>Audit of patient medical record for </a:t>
            </a:r>
            <a:r>
              <a:rPr lang="en-AU" sz="5900" dirty="0" smtClean="0"/>
              <a:t>transfusions</a:t>
            </a:r>
            <a:endParaRPr lang="en-AU" sz="5900" dirty="0"/>
          </a:p>
          <a:p>
            <a:pPr marL="457200" lvl="1" indent="0">
              <a:buNone/>
            </a:pPr>
            <a:endParaRPr lang="en-AU" dirty="0" smtClean="0"/>
          </a:p>
          <a:p>
            <a:pPr marL="457200" lvl="1" indent="0">
              <a:buNone/>
            </a:pPr>
            <a:endParaRPr lang="en-AU" dirty="0"/>
          </a:p>
          <a:p>
            <a:pPr marL="57150" indent="0">
              <a:buNone/>
            </a:pPr>
            <a:r>
              <a:rPr lang="en-AU" sz="4200" dirty="0" smtClean="0"/>
              <a:t>*Please </a:t>
            </a:r>
            <a:r>
              <a:rPr lang="en-AU" sz="4200" dirty="0"/>
              <a:t>note: incidents, adverse events and near misses should continue to be recorded in your </a:t>
            </a:r>
            <a:r>
              <a:rPr lang="en-AU" sz="4200" dirty="0" smtClean="0"/>
              <a:t>incident </a:t>
            </a:r>
            <a:r>
              <a:rPr lang="en-AU" sz="4200" dirty="0"/>
              <a:t>management system.</a:t>
            </a:r>
          </a:p>
          <a:p>
            <a:pPr lvl="1"/>
            <a:endParaRPr lang="en-AU" dirty="0"/>
          </a:p>
          <a:p>
            <a:endParaRPr lang="en-AU" dirty="0" smtClean="0">
              <a:solidFill>
                <a:srgbClr val="FF0000"/>
              </a:solidFill>
            </a:endParaRPr>
          </a:p>
        </p:txBody>
      </p:sp>
    </p:spTree>
    <p:extLst>
      <p:ext uri="{BB962C8B-B14F-4D97-AF65-F5344CB8AC3E}">
        <p14:creationId xmlns:p14="http://schemas.microsoft.com/office/powerpoint/2010/main" val="1195476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Report Data / Feedback</a:t>
            </a:r>
            <a:endParaRPr lang="en-AU" dirty="0"/>
          </a:p>
        </p:txBody>
      </p:sp>
      <p:sp>
        <p:nvSpPr>
          <p:cNvPr id="3" name="Content Placeholder 2"/>
          <p:cNvSpPr>
            <a:spLocks noGrp="1"/>
          </p:cNvSpPr>
          <p:nvPr>
            <p:ph idx="1"/>
          </p:nvPr>
        </p:nvSpPr>
        <p:spPr/>
        <p:txBody>
          <a:bodyPr/>
          <a:lstStyle/>
          <a:p>
            <a:r>
              <a:rPr lang="en-AU" dirty="0">
                <a:solidFill>
                  <a:srgbClr val="FF0000"/>
                </a:solidFill>
              </a:rPr>
              <a:t>Reporting Progress – Feedback data</a:t>
            </a:r>
          </a:p>
          <a:p>
            <a:pPr lvl="1"/>
            <a:r>
              <a:rPr lang="en-AU" dirty="0"/>
              <a:t>To Transfusion Governance Committee, quality committee, clinical governance / executive</a:t>
            </a:r>
          </a:p>
          <a:p>
            <a:pPr lvl="1"/>
            <a:r>
              <a:rPr lang="en-AU" dirty="0"/>
              <a:t>Medical specialties / divisions, nursing meetings, laboratories.</a:t>
            </a:r>
          </a:p>
          <a:p>
            <a:pPr lvl="1"/>
            <a:r>
              <a:rPr lang="en-AU" dirty="0"/>
              <a:t>Benchmark between departments, hospitals, health services, states.</a:t>
            </a:r>
          </a:p>
          <a:p>
            <a:endParaRPr lang="en-AU" dirty="0"/>
          </a:p>
        </p:txBody>
      </p:sp>
    </p:spTree>
    <p:extLst>
      <p:ext uri="{BB962C8B-B14F-4D97-AF65-F5344CB8AC3E}">
        <p14:creationId xmlns:p14="http://schemas.microsoft.com/office/powerpoint/2010/main" val="3217761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Review and Feedback</a:t>
            </a:r>
            <a:endParaRPr lang="en-AU" dirty="0"/>
          </a:p>
        </p:txBody>
      </p:sp>
      <p:sp>
        <p:nvSpPr>
          <p:cNvPr id="4" name="Content Placeholder 3"/>
          <p:cNvSpPr>
            <a:spLocks noGrp="1"/>
          </p:cNvSpPr>
          <p:nvPr>
            <p:ph idx="1"/>
          </p:nvPr>
        </p:nvSpPr>
        <p:spPr/>
        <p:txBody>
          <a:bodyPr>
            <a:normAutofit/>
          </a:bodyPr>
          <a:lstStyle/>
          <a:p>
            <a:r>
              <a:rPr lang="en-AU" dirty="0" smtClean="0"/>
              <a:t>Benchmark internally, locally, externally.</a:t>
            </a:r>
          </a:p>
          <a:p>
            <a:r>
              <a:rPr lang="en-AU" dirty="0" smtClean="0"/>
              <a:t>Share statistics and reports with staff</a:t>
            </a:r>
          </a:p>
          <a:p>
            <a:r>
              <a:rPr lang="en-AU" dirty="0" smtClean="0"/>
              <a:t>Provide a forum for discussion of difficulties, and seek resolutions to problems</a:t>
            </a:r>
          </a:p>
          <a:p>
            <a:r>
              <a:rPr lang="en-AU" dirty="0" smtClean="0"/>
              <a:t>Provide access to articles / reports about progress and new developments</a:t>
            </a:r>
          </a:p>
          <a:p>
            <a:pPr lvl="1"/>
            <a:r>
              <a:rPr lang="en-AU" dirty="0" smtClean="0"/>
              <a:t>in single </a:t>
            </a:r>
            <a:r>
              <a:rPr lang="en-AU" dirty="0"/>
              <a:t>u</a:t>
            </a:r>
            <a:r>
              <a:rPr lang="en-AU" dirty="0" smtClean="0"/>
              <a:t>nit </a:t>
            </a:r>
            <a:r>
              <a:rPr lang="en-AU" dirty="0"/>
              <a:t>t</a:t>
            </a:r>
            <a:r>
              <a:rPr lang="en-AU" dirty="0" smtClean="0"/>
              <a:t>ransfusion</a:t>
            </a:r>
          </a:p>
          <a:p>
            <a:pPr lvl="1"/>
            <a:r>
              <a:rPr lang="en-AU" dirty="0" smtClean="0"/>
              <a:t>Patient Blood Management</a:t>
            </a:r>
            <a:endParaRPr lang="en-AU" dirty="0"/>
          </a:p>
        </p:txBody>
      </p:sp>
    </p:spTree>
    <p:extLst>
      <p:ext uri="{BB962C8B-B14F-4D97-AF65-F5344CB8AC3E}">
        <p14:creationId xmlns:p14="http://schemas.microsoft.com/office/powerpoint/2010/main" val="3287372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4048" y="1625029"/>
            <a:ext cx="3960440" cy="4525963"/>
          </a:xfrm>
        </p:spPr>
        <p:txBody>
          <a:bodyPr>
            <a:normAutofit fontScale="25000" lnSpcReduction="20000"/>
          </a:bodyPr>
          <a:lstStyle/>
          <a:p>
            <a:pPr marL="85725" lvl="8" indent="0" algn="ctr">
              <a:buNone/>
            </a:pPr>
            <a:endParaRPr lang="en-AU" dirty="0" smtClean="0"/>
          </a:p>
          <a:p>
            <a:pPr marL="85725" lvl="8" indent="0" algn="ctr">
              <a:buNone/>
            </a:pPr>
            <a:r>
              <a:rPr lang="en-AU" sz="11200" dirty="0" smtClean="0">
                <a:solidFill>
                  <a:srgbClr val="FF0000"/>
                </a:solidFill>
              </a:rPr>
              <a:t>Transfuse </a:t>
            </a:r>
            <a:r>
              <a:rPr lang="en-AU" sz="11200" b="1" dirty="0" smtClean="0">
                <a:solidFill>
                  <a:srgbClr val="FF0000"/>
                </a:solidFill>
              </a:rPr>
              <a:t>One</a:t>
            </a:r>
            <a:r>
              <a:rPr lang="en-AU" sz="11200" dirty="0" smtClean="0">
                <a:solidFill>
                  <a:srgbClr val="FF0000"/>
                </a:solidFill>
              </a:rPr>
              <a:t> Unit</a:t>
            </a:r>
          </a:p>
          <a:p>
            <a:pPr marL="85725" lvl="8" indent="0" algn="ctr">
              <a:buNone/>
            </a:pPr>
            <a:r>
              <a:rPr lang="en-AU" sz="11200" dirty="0" smtClean="0"/>
              <a:t>                                      </a:t>
            </a:r>
          </a:p>
          <a:p>
            <a:pPr marL="85725" lvl="8" indent="0" algn="ctr">
              <a:buNone/>
            </a:pPr>
            <a:endParaRPr lang="en-AU" sz="11200" dirty="0"/>
          </a:p>
          <a:p>
            <a:pPr marL="85725" lvl="8" indent="0" algn="ctr">
              <a:buNone/>
            </a:pPr>
            <a:r>
              <a:rPr lang="en-AU" sz="11200" dirty="0" smtClean="0">
                <a:solidFill>
                  <a:srgbClr val="FF0000"/>
                </a:solidFill>
              </a:rPr>
              <a:t>Re-assess the patient </a:t>
            </a:r>
          </a:p>
          <a:p>
            <a:pPr marL="85725" lvl="8" indent="0" algn="ctr">
              <a:buNone/>
            </a:pPr>
            <a:endParaRPr lang="en-AU" sz="11200" dirty="0"/>
          </a:p>
          <a:p>
            <a:pPr marL="85725" lvl="8" indent="0" algn="ctr">
              <a:buNone/>
            </a:pPr>
            <a:endParaRPr lang="en-AU" sz="11200" b="1" dirty="0">
              <a:solidFill>
                <a:srgbClr val="FF0000"/>
              </a:solidFill>
            </a:endParaRPr>
          </a:p>
          <a:p>
            <a:pPr marL="85725" lvl="8" indent="0" algn="ctr">
              <a:buNone/>
            </a:pPr>
            <a:r>
              <a:rPr lang="en-AU" sz="11200" b="1" dirty="0" smtClean="0">
                <a:solidFill>
                  <a:srgbClr val="FF0000"/>
                </a:solidFill>
              </a:rPr>
              <a:t>Don’t increase the RISKS</a:t>
            </a:r>
            <a:r>
              <a:rPr lang="en-AU" sz="11200" dirty="0" smtClean="0">
                <a:solidFill>
                  <a:srgbClr val="FF0000"/>
                </a:solidFill>
              </a:rPr>
              <a:t> </a:t>
            </a:r>
          </a:p>
          <a:p>
            <a:pPr marL="85725" lvl="8" indent="0" algn="ctr">
              <a:buNone/>
            </a:pPr>
            <a:r>
              <a:rPr lang="en-AU" sz="11200" dirty="0" smtClean="0">
                <a:solidFill>
                  <a:srgbClr val="FF0000"/>
                </a:solidFill>
              </a:rPr>
              <a:t>if                       </a:t>
            </a:r>
          </a:p>
          <a:p>
            <a:pPr marL="85725" lvl="8" indent="0" algn="ctr">
              <a:buNone/>
            </a:pPr>
            <a:r>
              <a:rPr lang="en-AU" sz="11200" dirty="0" smtClean="0">
                <a:solidFill>
                  <a:srgbClr val="FF0000"/>
                </a:solidFill>
              </a:rPr>
              <a:t>NO BENEFIT </a:t>
            </a:r>
          </a:p>
          <a:p>
            <a:pPr marL="85725" lvl="8" indent="0" algn="ctr">
              <a:buNone/>
            </a:pPr>
            <a:r>
              <a:rPr lang="en-AU" dirty="0" smtClean="0"/>
              <a:t>   </a:t>
            </a:r>
          </a:p>
          <a:p>
            <a:pPr marL="85725" lvl="8" indent="0" algn="ctr">
              <a:buNone/>
            </a:pPr>
            <a:endParaRPr lang="en-AU" dirty="0" smtClean="0"/>
          </a:p>
        </p:txBody>
      </p:sp>
      <p:sp>
        <p:nvSpPr>
          <p:cNvPr id="4" name="Down Arrow 3"/>
          <p:cNvSpPr/>
          <p:nvPr/>
        </p:nvSpPr>
        <p:spPr>
          <a:xfrm>
            <a:off x="6804248" y="2276872"/>
            <a:ext cx="360040" cy="62999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Down Arrow 6"/>
          <p:cNvSpPr/>
          <p:nvPr/>
        </p:nvSpPr>
        <p:spPr>
          <a:xfrm>
            <a:off x="6804248" y="3573016"/>
            <a:ext cx="360040" cy="62999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2" descr="\\CBRINTFS01.nba.local\Data\Groups\Stewardship\Projects\Single Unit Policy\Public Consultation\Post public consultation documents\Post pub cons revision\Final Documents\Images\IMAG0029.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10099" t="7064" b="16668"/>
          <a:stretch/>
        </p:blipFill>
        <p:spPr bwMode="auto">
          <a:xfrm>
            <a:off x="-36512" y="0"/>
            <a:ext cx="4850105" cy="68719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211960" y="274638"/>
            <a:ext cx="4474840" cy="1143000"/>
          </a:xfrm>
        </p:spPr>
        <p:txBody>
          <a:bodyPr>
            <a:normAutofit fontScale="90000"/>
          </a:bodyPr>
          <a:lstStyle/>
          <a:p>
            <a:pPr algn="r"/>
            <a:r>
              <a:rPr lang="en-AU" b="1" dirty="0"/>
              <a:t>Every </a:t>
            </a:r>
            <a:r>
              <a:rPr lang="en-AU" b="1" dirty="0">
                <a:solidFill>
                  <a:srgbClr val="FF0000"/>
                </a:solidFill>
              </a:rPr>
              <a:t>ONE</a:t>
            </a:r>
            <a:r>
              <a:rPr lang="en-AU" b="1" dirty="0"/>
              <a:t> </a:t>
            </a:r>
            <a:r>
              <a:rPr lang="en-AU" b="1" dirty="0" smtClean="0"/>
              <a:t>matters</a:t>
            </a:r>
            <a:endParaRPr lang="en-AU" sz="4800" dirty="0"/>
          </a:p>
        </p:txBody>
      </p:sp>
    </p:spTree>
    <p:extLst>
      <p:ext uri="{BB962C8B-B14F-4D97-AF65-F5344CB8AC3E}">
        <p14:creationId xmlns:p14="http://schemas.microsoft.com/office/powerpoint/2010/main" val="8856900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FF0000"/>
                </a:solidFill>
              </a:rPr>
              <a:t>Single Unit</a:t>
            </a:r>
            <a:r>
              <a:rPr lang="en-AU" dirty="0" smtClean="0"/>
              <a:t> Transfusion Guideline</a:t>
            </a:r>
            <a:endParaRPr lang="en-AU" dirty="0"/>
          </a:p>
        </p:txBody>
      </p:sp>
      <p:sp>
        <p:nvSpPr>
          <p:cNvPr id="3" name="Content Placeholder 2"/>
          <p:cNvSpPr>
            <a:spLocks noGrp="1"/>
          </p:cNvSpPr>
          <p:nvPr>
            <p:ph idx="1"/>
          </p:nvPr>
        </p:nvSpPr>
        <p:spPr/>
        <p:txBody>
          <a:bodyPr>
            <a:normAutofit fontScale="92500" lnSpcReduction="10000"/>
          </a:bodyPr>
          <a:lstStyle/>
          <a:p>
            <a:pPr marL="0" indent="0">
              <a:buNone/>
            </a:pPr>
            <a:r>
              <a:rPr lang="en-AU" b="1" dirty="0" smtClean="0"/>
              <a:t>Benefits: </a:t>
            </a:r>
            <a:r>
              <a:rPr lang="en-AU" dirty="0" smtClean="0">
                <a:solidFill>
                  <a:srgbClr val="FF0000"/>
                </a:solidFill>
              </a:rPr>
              <a:t>Safer, evidence based transfusion </a:t>
            </a:r>
          </a:p>
          <a:p>
            <a:pPr marL="0" indent="0">
              <a:buNone/>
            </a:pPr>
            <a:endParaRPr lang="en-AU" dirty="0">
              <a:solidFill>
                <a:srgbClr val="FF0000"/>
              </a:solidFill>
            </a:endParaRPr>
          </a:p>
          <a:p>
            <a:pPr marL="0" indent="0">
              <a:buNone/>
            </a:pPr>
            <a:r>
              <a:rPr lang="en-AU" b="1" dirty="0" smtClean="0"/>
              <a:t>PLUS:</a:t>
            </a:r>
          </a:p>
          <a:p>
            <a:r>
              <a:rPr lang="en-AU" dirty="0"/>
              <a:t>Reduced risk </a:t>
            </a:r>
            <a:r>
              <a:rPr lang="en-AU" dirty="0" smtClean="0"/>
              <a:t>of </a:t>
            </a:r>
            <a:r>
              <a:rPr lang="en-AU" dirty="0"/>
              <a:t>non-infectious adverse events</a:t>
            </a:r>
          </a:p>
          <a:p>
            <a:r>
              <a:rPr lang="en-AU" dirty="0" smtClean="0"/>
              <a:t>Reduced demand on limited blood supply</a:t>
            </a:r>
          </a:p>
          <a:p>
            <a:r>
              <a:rPr lang="en-AU" dirty="0" smtClean="0"/>
              <a:t>Reduced risk from new infectious agents</a:t>
            </a:r>
          </a:p>
          <a:p>
            <a:pPr marL="0" indent="0">
              <a:buNone/>
            </a:pPr>
            <a:endParaRPr lang="en-AU" dirty="0"/>
          </a:p>
          <a:p>
            <a:pPr marL="0" indent="0" algn="ctr">
              <a:buNone/>
            </a:pPr>
            <a:r>
              <a:rPr lang="en-AU" sz="5400" b="1" dirty="0"/>
              <a:t>Every </a:t>
            </a:r>
            <a:r>
              <a:rPr lang="en-AU" sz="5400" b="1" dirty="0">
                <a:solidFill>
                  <a:srgbClr val="FF0000"/>
                </a:solidFill>
              </a:rPr>
              <a:t>ONE</a:t>
            </a:r>
            <a:r>
              <a:rPr lang="en-AU" sz="5400" b="1" dirty="0"/>
              <a:t> m</a:t>
            </a:r>
            <a:r>
              <a:rPr lang="en-AU" sz="5400" b="1" dirty="0" smtClean="0"/>
              <a:t>atters</a:t>
            </a:r>
            <a:endParaRPr lang="en-AU" sz="5200" dirty="0"/>
          </a:p>
        </p:txBody>
      </p:sp>
    </p:spTree>
    <p:extLst>
      <p:ext uri="{BB962C8B-B14F-4D97-AF65-F5344CB8AC3E}">
        <p14:creationId xmlns:p14="http://schemas.microsoft.com/office/powerpoint/2010/main" val="2943229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Patient Blood Management Guidelines</a:t>
            </a:r>
            <a:endParaRPr lang="en-AU" dirty="0"/>
          </a:p>
        </p:txBody>
      </p:sp>
      <p:sp>
        <p:nvSpPr>
          <p:cNvPr id="3" name="Content Placeholder 2"/>
          <p:cNvSpPr>
            <a:spLocks noGrp="1"/>
          </p:cNvSpPr>
          <p:nvPr>
            <p:ph idx="1"/>
          </p:nvPr>
        </p:nvSpPr>
        <p:spPr/>
        <p:txBody>
          <a:bodyPr/>
          <a:lstStyle/>
          <a:p>
            <a:endParaRPr lang="en-AU" dirty="0" smtClean="0"/>
          </a:p>
          <a:p>
            <a:endParaRPr lang="en-AU" dirty="0"/>
          </a:p>
          <a:p>
            <a:endParaRPr lang="en-AU" dirty="0" smtClean="0"/>
          </a:p>
          <a:p>
            <a:endParaRPr lang="en-AU" dirty="0"/>
          </a:p>
          <a:p>
            <a:endParaRPr lang="en-AU" dirty="0" smtClean="0"/>
          </a:p>
          <a:p>
            <a:pPr marL="0" indent="0">
              <a:buNone/>
            </a:pPr>
            <a:r>
              <a:rPr lang="en-AU" dirty="0" smtClean="0">
                <a:hlinkClick r:id="rId3"/>
              </a:rPr>
              <a:t>www.blood.gov.au</a:t>
            </a:r>
            <a:r>
              <a:rPr lang="en-AU" dirty="0" smtClean="0"/>
              <a:t> </a:t>
            </a:r>
          </a:p>
          <a:p>
            <a:pPr marL="0" indent="0">
              <a:buNone/>
            </a:pPr>
            <a:r>
              <a:rPr lang="en-AU" dirty="0" smtClean="0">
                <a:hlinkClick r:id="rId4"/>
              </a:rPr>
              <a:t>www.blood.gov.au/pbm-guidelines</a:t>
            </a:r>
            <a:r>
              <a:rPr lang="en-AU" dirty="0" smtClean="0"/>
              <a:t> </a:t>
            </a:r>
            <a:endParaRPr lang="en-AU" dirty="0"/>
          </a:p>
        </p:txBody>
      </p:sp>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1627505"/>
            <a:ext cx="1777300" cy="252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55775" y="1627505"/>
            <a:ext cx="1777211" cy="252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4008" y="1627505"/>
            <a:ext cx="1766002" cy="2510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32240" y="1627505"/>
            <a:ext cx="1747268" cy="2499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8526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FF0000"/>
                </a:solidFill>
              </a:rPr>
              <a:t>Single Unit</a:t>
            </a:r>
            <a:r>
              <a:rPr lang="en-AU" dirty="0" smtClean="0"/>
              <a:t> Transfusion</a:t>
            </a:r>
            <a:endParaRPr lang="en-AU" dirty="0"/>
          </a:p>
        </p:txBody>
      </p:sp>
      <p:sp>
        <p:nvSpPr>
          <p:cNvPr id="3" name="Content Placeholder 2"/>
          <p:cNvSpPr>
            <a:spLocks noGrp="1"/>
          </p:cNvSpPr>
          <p:nvPr>
            <p:ph idx="1"/>
          </p:nvPr>
        </p:nvSpPr>
        <p:spPr/>
        <p:txBody>
          <a:bodyPr>
            <a:normAutofit fontScale="85000" lnSpcReduction="10000"/>
          </a:bodyPr>
          <a:lstStyle/>
          <a:p>
            <a:pPr marL="0" indent="0">
              <a:buNone/>
            </a:pPr>
            <a:r>
              <a:rPr lang="en-AU" sz="3900" b="1" dirty="0" smtClean="0"/>
              <a:t>WHO</a:t>
            </a:r>
            <a:r>
              <a:rPr lang="en-AU" sz="4400" dirty="0" smtClean="0">
                <a:solidFill>
                  <a:srgbClr val="00B050"/>
                </a:solidFill>
              </a:rPr>
              <a:t>  </a:t>
            </a:r>
          </a:p>
          <a:p>
            <a:r>
              <a:rPr lang="en-AU" sz="4400" dirty="0" smtClean="0"/>
              <a:t>The stable, normovolaemic adult inpatient who does </a:t>
            </a:r>
            <a:r>
              <a:rPr lang="en-AU" sz="4000" dirty="0" smtClean="0">
                <a:solidFill>
                  <a:srgbClr val="FF0000"/>
                </a:solidFill>
              </a:rPr>
              <a:t>NOT</a:t>
            </a:r>
            <a:r>
              <a:rPr lang="en-AU" sz="4000" dirty="0" smtClean="0"/>
              <a:t> </a:t>
            </a:r>
            <a:r>
              <a:rPr lang="en-AU" sz="4400" dirty="0"/>
              <a:t>have clinically significant </a:t>
            </a:r>
            <a:r>
              <a:rPr lang="en-AU" sz="4400" dirty="0" smtClean="0"/>
              <a:t>bleeding with symptoms of anaemia</a:t>
            </a:r>
            <a:endParaRPr lang="en-AU" sz="4400" dirty="0"/>
          </a:p>
          <a:p>
            <a:r>
              <a:rPr lang="en-AU" sz="4400" dirty="0" smtClean="0"/>
              <a:t>Haemoglobin as defined in the Patient Blood Management Guidelines </a:t>
            </a:r>
            <a:r>
              <a:rPr lang="en-AU" dirty="0">
                <a:hlinkClick r:id="rId4"/>
              </a:rPr>
              <a:t>www.blood.gov.au/patient-blood-management</a:t>
            </a:r>
            <a:r>
              <a:rPr lang="en-AU" dirty="0"/>
              <a:t> </a:t>
            </a:r>
          </a:p>
          <a:p>
            <a:endParaRPr lang="en-AU" sz="4400" dirty="0" smtClean="0"/>
          </a:p>
        </p:txBody>
      </p:sp>
    </p:spTree>
    <p:extLst>
      <p:ext uri="{BB962C8B-B14F-4D97-AF65-F5344CB8AC3E}">
        <p14:creationId xmlns:p14="http://schemas.microsoft.com/office/powerpoint/2010/main" val="15528227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cstate="print">
            <a:extLst>
              <a:ext uri="{28A0092B-C50C-407E-A947-70E740481C1C}">
                <a14:useLocalDpi xmlns:a14="http://schemas.microsoft.com/office/drawing/2010/main" val="0"/>
              </a:ext>
            </a:extLst>
          </a:blip>
          <a:srcRect l="5189" r="19526" b="15620"/>
          <a:stretch/>
        </p:blipFill>
        <p:spPr bwMode="auto">
          <a:xfrm>
            <a:off x="6732240" y="1772816"/>
            <a:ext cx="2195736" cy="4915027"/>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AU" b="1" dirty="0" smtClean="0"/>
              <a:t>“Every </a:t>
            </a:r>
            <a:r>
              <a:rPr lang="en-AU" b="1" dirty="0" smtClean="0">
                <a:solidFill>
                  <a:srgbClr val="FF0000"/>
                </a:solidFill>
              </a:rPr>
              <a:t>ONE</a:t>
            </a:r>
            <a:r>
              <a:rPr lang="en-AU" b="1" dirty="0" smtClean="0"/>
              <a:t> matters”</a:t>
            </a:r>
            <a:endParaRPr lang="en-AU" dirty="0"/>
          </a:p>
        </p:txBody>
      </p:sp>
      <p:sp>
        <p:nvSpPr>
          <p:cNvPr id="3" name="Content Placeholder 2"/>
          <p:cNvSpPr>
            <a:spLocks noGrp="1"/>
          </p:cNvSpPr>
          <p:nvPr>
            <p:ph idx="1"/>
          </p:nvPr>
        </p:nvSpPr>
        <p:spPr>
          <a:xfrm>
            <a:off x="457200" y="1600200"/>
            <a:ext cx="7571184" cy="4781128"/>
          </a:xfrm>
        </p:spPr>
        <p:txBody>
          <a:bodyPr>
            <a:normAutofit fontScale="92500" lnSpcReduction="10000"/>
          </a:bodyPr>
          <a:lstStyle/>
          <a:p>
            <a:pPr marL="0" indent="0">
              <a:buNone/>
            </a:pPr>
            <a:r>
              <a:rPr lang="en-AU" sz="3600" b="1" dirty="0"/>
              <a:t>WHAT </a:t>
            </a:r>
            <a:r>
              <a:rPr lang="en-AU" sz="3600" dirty="0"/>
              <a:t> </a:t>
            </a:r>
          </a:p>
          <a:p>
            <a:pPr marL="0" indent="0">
              <a:buNone/>
            </a:pPr>
            <a:r>
              <a:rPr lang="en-AU" sz="3600" dirty="0">
                <a:solidFill>
                  <a:srgbClr val="FF0000"/>
                </a:solidFill>
              </a:rPr>
              <a:t>Transfuse one unit, </a:t>
            </a:r>
            <a:r>
              <a:rPr lang="en-AU" sz="3600" dirty="0"/>
              <a:t>then</a:t>
            </a:r>
            <a:r>
              <a:rPr lang="en-AU" sz="3600" dirty="0">
                <a:solidFill>
                  <a:srgbClr val="FF0000"/>
                </a:solidFill>
              </a:rPr>
              <a:t> reassess the patient </a:t>
            </a:r>
            <a:r>
              <a:rPr lang="en-AU" sz="3600" dirty="0"/>
              <a:t>for clinical symptoms </a:t>
            </a:r>
            <a:r>
              <a:rPr lang="en-AU" sz="3600" dirty="0">
                <a:solidFill>
                  <a:srgbClr val="FF0000"/>
                </a:solidFill>
              </a:rPr>
              <a:t>before transfusing another</a:t>
            </a:r>
          </a:p>
          <a:p>
            <a:pPr lvl="1"/>
            <a:r>
              <a:rPr lang="en-AU" sz="3600" dirty="0" smtClean="0"/>
              <a:t>Every </a:t>
            </a:r>
            <a:r>
              <a:rPr lang="en-AU" sz="3600" dirty="0"/>
              <a:t>unit is a new clinical </a:t>
            </a:r>
            <a:r>
              <a:rPr lang="en-AU" sz="3600" dirty="0" smtClean="0"/>
              <a:t/>
            </a:r>
            <a:br>
              <a:rPr lang="en-AU" sz="3600" dirty="0" smtClean="0"/>
            </a:br>
            <a:r>
              <a:rPr lang="en-AU" sz="3600" dirty="0" smtClean="0"/>
              <a:t>decision </a:t>
            </a:r>
            <a:endParaRPr lang="en-AU" sz="3600" dirty="0"/>
          </a:p>
          <a:p>
            <a:pPr lvl="1"/>
            <a:r>
              <a:rPr lang="en-AU" sz="3600" dirty="0"/>
              <a:t>Base decision on patient </a:t>
            </a:r>
            <a:r>
              <a:rPr lang="en-AU" sz="3600" dirty="0" smtClean="0"/>
              <a:t/>
            </a:r>
            <a:br>
              <a:rPr lang="en-AU" sz="3600" dirty="0" smtClean="0"/>
            </a:br>
            <a:r>
              <a:rPr lang="en-AU" sz="3600" dirty="0" smtClean="0"/>
              <a:t>symptoms</a:t>
            </a:r>
            <a:r>
              <a:rPr lang="en-AU" sz="3600" dirty="0"/>
              <a:t>, not only on </a:t>
            </a:r>
            <a:r>
              <a:rPr lang="en-AU" sz="3600" dirty="0" smtClean="0"/>
              <a:t/>
            </a:r>
            <a:br>
              <a:rPr lang="en-AU" sz="3600" dirty="0" smtClean="0"/>
            </a:br>
            <a:r>
              <a:rPr lang="en-AU" sz="3600" dirty="0" smtClean="0"/>
              <a:t>haemoglobin</a:t>
            </a:r>
            <a:endParaRPr lang="en-AU" sz="3600" dirty="0"/>
          </a:p>
          <a:p>
            <a:endParaRPr lang="en-AU" dirty="0"/>
          </a:p>
        </p:txBody>
      </p:sp>
    </p:spTree>
    <p:extLst>
      <p:ext uri="{BB962C8B-B14F-4D97-AF65-F5344CB8AC3E}">
        <p14:creationId xmlns:p14="http://schemas.microsoft.com/office/powerpoint/2010/main" val="1474515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FF0000"/>
                </a:solidFill>
              </a:rPr>
              <a:t>Single Unit</a:t>
            </a:r>
            <a:r>
              <a:rPr lang="en-AU" dirty="0" smtClean="0"/>
              <a:t> Transfusion</a:t>
            </a:r>
            <a:endParaRPr lang="en-AU" dirty="0"/>
          </a:p>
        </p:txBody>
      </p:sp>
      <p:sp>
        <p:nvSpPr>
          <p:cNvPr id="3" name="Content Placeholder 2"/>
          <p:cNvSpPr>
            <a:spLocks noGrp="1"/>
          </p:cNvSpPr>
          <p:nvPr>
            <p:ph idx="1"/>
          </p:nvPr>
        </p:nvSpPr>
        <p:spPr>
          <a:xfrm>
            <a:off x="457200" y="1412776"/>
            <a:ext cx="8229600" cy="5112568"/>
          </a:xfrm>
        </p:spPr>
        <p:txBody>
          <a:bodyPr>
            <a:normAutofit fontScale="25000" lnSpcReduction="20000"/>
          </a:bodyPr>
          <a:lstStyle/>
          <a:p>
            <a:pPr marL="0" indent="0">
              <a:buNone/>
            </a:pPr>
            <a:r>
              <a:rPr lang="en-AU" sz="13200" b="1" dirty="0" smtClean="0"/>
              <a:t>WHY</a:t>
            </a:r>
            <a:r>
              <a:rPr lang="en-AU" sz="13200" dirty="0" smtClean="0">
                <a:solidFill>
                  <a:srgbClr val="00B050"/>
                </a:solidFill>
              </a:rPr>
              <a:t> </a:t>
            </a:r>
            <a:r>
              <a:rPr lang="en-AU" sz="11200" dirty="0" smtClean="0">
                <a:solidFill>
                  <a:srgbClr val="00B050"/>
                </a:solidFill>
              </a:rPr>
              <a:t> </a:t>
            </a:r>
          </a:p>
          <a:p>
            <a:pPr marL="0" indent="0">
              <a:buNone/>
            </a:pPr>
            <a:r>
              <a:rPr lang="en-AU" sz="12800" dirty="0" smtClean="0">
                <a:solidFill>
                  <a:srgbClr val="FF0000"/>
                </a:solidFill>
              </a:rPr>
              <a:t>It </a:t>
            </a:r>
            <a:r>
              <a:rPr lang="en-AU" sz="12800" dirty="0">
                <a:solidFill>
                  <a:srgbClr val="FF0000"/>
                </a:solidFill>
              </a:rPr>
              <a:t>is important to align practice with the </a:t>
            </a:r>
            <a:r>
              <a:rPr lang="en-AU" sz="12800" dirty="0" smtClean="0">
                <a:solidFill>
                  <a:srgbClr val="FF0000"/>
                </a:solidFill>
              </a:rPr>
              <a:t>national Patient </a:t>
            </a:r>
            <a:r>
              <a:rPr lang="en-AU" sz="12800" dirty="0">
                <a:solidFill>
                  <a:srgbClr val="FF0000"/>
                </a:solidFill>
              </a:rPr>
              <a:t>Blood Management Guidelines</a:t>
            </a:r>
          </a:p>
          <a:p>
            <a:pPr>
              <a:spcBef>
                <a:spcPts val="1200"/>
              </a:spcBef>
            </a:pPr>
            <a:r>
              <a:rPr lang="en-AU" sz="11600" dirty="0" smtClean="0"/>
              <a:t>Transfusion may be an </a:t>
            </a:r>
            <a:r>
              <a:rPr lang="en-AU" sz="11600" i="1" dirty="0" smtClean="0"/>
              <a:t>independent risk factor </a:t>
            </a:r>
            <a:r>
              <a:rPr lang="en-AU" sz="11600" dirty="0" smtClean="0"/>
              <a:t>for increased morbidity, mortality and length of stay.</a:t>
            </a:r>
          </a:p>
          <a:p>
            <a:pPr>
              <a:spcBef>
                <a:spcPts val="1200"/>
              </a:spcBef>
            </a:pPr>
            <a:r>
              <a:rPr lang="en-AU" sz="11600" dirty="0" smtClean="0"/>
              <a:t>Potential harm </a:t>
            </a:r>
            <a:r>
              <a:rPr lang="en-AU" sz="11600" dirty="0"/>
              <a:t>from transfusion </a:t>
            </a:r>
            <a:r>
              <a:rPr lang="en-AU" sz="11600" dirty="0" smtClean="0"/>
              <a:t>is </a:t>
            </a:r>
            <a:r>
              <a:rPr lang="en-AU" sz="11600" i="1" dirty="0" smtClean="0"/>
              <a:t>dose dependent</a:t>
            </a:r>
          </a:p>
          <a:p>
            <a:pPr>
              <a:spcBef>
                <a:spcPts val="1200"/>
              </a:spcBef>
            </a:pPr>
            <a:r>
              <a:rPr lang="en-AU" sz="11600" dirty="0"/>
              <a:t>Transfusion is a live tissue </a:t>
            </a:r>
            <a:r>
              <a:rPr lang="en-AU" sz="11600" dirty="0" smtClean="0"/>
              <a:t>transplant</a:t>
            </a:r>
          </a:p>
          <a:p>
            <a:pPr marL="0" indent="0">
              <a:buNone/>
            </a:pPr>
            <a:endParaRPr lang="en-AU" sz="11600" i="1" dirty="0"/>
          </a:p>
          <a:p>
            <a:pPr marL="457200" lvl="1" indent="0">
              <a:buNone/>
            </a:pPr>
            <a:endParaRPr lang="en-AU" sz="1000" dirty="0" smtClean="0"/>
          </a:p>
          <a:p>
            <a:pPr marL="57150" indent="0">
              <a:buNone/>
            </a:pPr>
            <a:endParaRPr lang="en-AU" sz="1300" dirty="0" smtClean="0"/>
          </a:p>
          <a:p>
            <a:pPr marL="57150" indent="0">
              <a:buNone/>
            </a:pPr>
            <a:endParaRPr lang="en-AU" sz="1300" dirty="0"/>
          </a:p>
          <a:p>
            <a:pPr marL="0" lvl="0" indent="0">
              <a:buNone/>
            </a:pPr>
            <a:endParaRPr lang="en-AU" sz="1200" dirty="0" smtClean="0">
              <a:solidFill>
                <a:prstClr val="black"/>
              </a:solidFill>
            </a:endParaRPr>
          </a:p>
          <a:p>
            <a:pPr marL="0" lvl="0" indent="0">
              <a:buNone/>
            </a:pPr>
            <a:endParaRPr lang="en-AU" sz="1200" dirty="0">
              <a:solidFill>
                <a:prstClr val="black"/>
              </a:solidFill>
            </a:endParaRPr>
          </a:p>
          <a:p>
            <a:pPr marL="0" lvl="0" indent="0">
              <a:buNone/>
            </a:pPr>
            <a:r>
              <a:rPr lang="en-AU" sz="4000" dirty="0" smtClean="0">
                <a:solidFill>
                  <a:prstClr val="black"/>
                </a:solidFill>
              </a:rPr>
              <a:t>The </a:t>
            </a:r>
            <a:r>
              <a:rPr lang="en-AU" sz="4000" dirty="0">
                <a:solidFill>
                  <a:prstClr val="black"/>
                </a:solidFill>
              </a:rPr>
              <a:t>British Committee for Standards in Haematology (2012). Guidelines on the Administration of Blood Components.  Addendum to Administration of Blood Components, August 2012 </a:t>
            </a:r>
            <a:r>
              <a:rPr lang="en-AU" sz="4000" dirty="0" err="1">
                <a:solidFill>
                  <a:prstClr val="black"/>
                </a:solidFill>
              </a:rPr>
              <a:t>pdf</a:t>
            </a:r>
            <a:r>
              <a:rPr lang="en-AU" sz="4000" dirty="0">
                <a:solidFill>
                  <a:prstClr val="black"/>
                </a:solidFill>
              </a:rPr>
              <a:t>. </a:t>
            </a:r>
            <a:r>
              <a:rPr lang="en-AU" sz="4000" u="sng" dirty="0">
                <a:solidFill>
                  <a:prstClr val="black"/>
                </a:solidFill>
                <a:hlinkClick r:id="rId3"/>
              </a:rPr>
              <a:t>http://www.bcshguidelines.com/4_HAEMATOLOGY_GUIDELINES.html</a:t>
            </a:r>
            <a:endParaRPr lang="en-AU" sz="4000" dirty="0">
              <a:solidFill>
                <a:prstClr val="black"/>
              </a:solidFill>
            </a:endParaRPr>
          </a:p>
          <a:p>
            <a:pPr marL="0" lvl="0" indent="0">
              <a:buNone/>
            </a:pPr>
            <a:r>
              <a:rPr lang="en-AU" sz="4000" dirty="0">
                <a:solidFill>
                  <a:prstClr val="black"/>
                </a:solidFill>
              </a:rPr>
              <a:t>Carson JL et al. 2012. Transfusion thresholds and other strategies for guiding allogeneic red blood cell transfusion – Cochrane Review. </a:t>
            </a:r>
            <a:r>
              <a:rPr lang="en-AU" sz="4000" i="1" dirty="0">
                <a:solidFill>
                  <a:prstClr val="black"/>
                </a:solidFill>
              </a:rPr>
              <a:t>Cochrane Database of Systematic Reviews </a:t>
            </a:r>
            <a:r>
              <a:rPr lang="en-AU" sz="4000" dirty="0">
                <a:solidFill>
                  <a:prstClr val="black"/>
                </a:solidFill>
              </a:rPr>
              <a:t>2012: Issue4 </a:t>
            </a:r>
          </a:p>
          <a:p>
            <a:pPr marL="0" lvl="0" indent="0">
              <a:buNone/>
            </a:pPr>
            <a:r>
              <a:rPr lang="en-AU" sz="4000" dirty="0">
                <a:solidFill>
                  <a:prstClr val="black"/>
                </a:solidFill>
              </a:rPr>
              <a:t>Hofmann A, Farmer S, </a:t>
            </a:r>
            <a:r>
              <a:rPr lang="en-AU" sz="4000" dirty="0" err="1">
                <a:solidFill>
                  <a:prstClr val="black"/>
                </a:solidFill>
              </a:rPr>
              <a:t>Shander</a:t>
            </a:r>
            <a:r>
              <a:rPr lang="en-AU" sz="4000" dirty="0">
                <a:solidFill>
                  <a:prstClr val="black"/>
                </a:solidFill>
              </a:rPr>
              <a:t> A.  2011. Five Drivers Shifting the paradigm from Product-focused Transfusion Practice to Patient Blood Management” </a:t>
            </a:r>
            <a:r>
              <a:rPr lang="en-AU" sz="4000" i="1" dirty="0">
                <a:solidFill>
                  <a:prstClr val="black"/>
                </a:solidFill>
              </a:rPr>
              <a:t>The Oncologist </a:t>
            </a:r>
            <a:r>
              <a:rPr lang="en-AU" sz="4000" dirty="0">
                <a:solidFill>
                  <a:prstClr val="black"/>
                </a:solidFill>
              </a:rPr>
              <a:t>2011;16(</a:t>
            </a:r>
            <a:r>
              <a:rPr lang="en-AU" sz="4000" dirty="0" err="1">
                <a:solidFill>
                  <a:prstClr val="black"/>
                </a:solidFill>
              </a:rPr>
              <a:t>suppl</a:t>
            </a:r>
            <a:r>
              <a:rPr lang="en-AU" sz="4000" dirty="0">
                <a:solidFill>
                  <a:prstClr val="black"/>
                </a:solidFill>
              </a:rPr>
              <a:t> 3):3-11</a:t>
            </a:r>
          </a:p>
          <a:p>
            <a:pPr marL="0" lvl="0" indent="0">
              <a:buNone/>
            </a:pPr>
            <a:r>
              <a:rPr lang="en-AU" sz="4000" dirty="0">
                <a:solidFill>
                  <a:prstClr val="black"/>
                </a:solidFill>
              </a:rPr>
              <a:t>Hofmann, A et al. 2012. Strategies to </a:t>
            </a:r>
            <a:r>
              <a:rPr lang="en-AU" sz="4000" dirty="0" err="1">
                <a:solidFill>
                  <a:prstClr val="black"/>
                </a:solidFill>
              </a:rPr>
              <a:t>preempt</a:t>
            </a:r>
            <a:r>
              <a:rPr lang="en-AU" sz="4000" dirty="0">
                <a:solidFill>
                  <a:prstClr val="black"/>
                </a:solidFill>
              </a:rPr>
              <a:t> and reduce the use of blood products: an Australian perspective. </a:t>
            </a:r>
            <a:r>
              <a:rPr lang="en-AU" sz="4000" i="1" dirty="0" err="1">
                <a:solidFill>
                  <a:prstClr val="black"/>
                </a:solidFill>
              </a:rPr>
              <a:t>Curr</a:t>
            </a:r>
            <a:r>
              <a:rPr lang="en-AU" sz="4000" i="1" dirty="0">
                <a:solidFill>
                  <a:prstClr val="black"/>
                </a:solidFill>
              </a:rPr>
              <a:t> </a:t>
            </a:r>
            <a:r>
              <a:rPr lang="en-AU" sz="4000" i="1" dirty="0" err="1">
                <a:solidFill>
                  <a:prstClr val="black"/>
                </a:solidFill>
              </a:rPr>
              <a:t>Opin</a:t>
            </a:r>
            <a:r>
              <a:rPr lang="en-AU" sz="4000" i="1" dirty="0">
                <a:solidFill>
                  <a:prstClr val="black"/>
                </a:solidFill>
              </a:rPr>
              <a:t> </a:t>
            </a:r>
            <a:r>
              <a:rPr lang="en-AU" sz="4000" i="1" dirty="0" err="1">
                <a:solidFill>
                  <a:prstClr val="black"/>
                </a:solidFill>
              </a:rPr>
              <a:t>Anesthesiol</a:t>
            </a:r>
            <a:r>
              <a:rPr lang="en-AU" sz="4000" dirty="0">
                <a:solidFill>
                  <a:prstClr val="black"/>
                </a:solidFill>
              </a:rPr>
              <a:t> 2012, 25:66-73</a:t>
            </a:r>
            <a:r>
              <a:rPr lang="en-AU" sz="4000" dirty="0" smtClean="0">
                <a:solidFill>
                  <a:prstClr val="black"/>
                </a:solidFill>
              </a:rPr>
              <a:t>.</a:t>
            </a:r>
            <a:endParaRPr lang="en-AU" sz="4400" dirty="0">
              <a:solidFill>
                <a:prstClr val="black"/>
              </a:solidFill>
            </a:endParaRPr>
          </a:p>
        </p:txBody>
      </p:sp>
    </p:spTree>
    <p:extLst>
      <p:ext uri="{BB962C8B-B14F-4D97-AF65-F5344CB8AC3E}">
        <p14:creationId xmlns:p14="http://schemas.microsoft.com/office/powerpoint/2010/main" val="108756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600" dirty="0" smtClean="0">
                <a:solidFill>
                  <a:srgbClr val="FF0000"/>
                </a:solidFill>
              </a:rPr>
              <a:t>Four</a:t>
            </a:r>
            <a:r>
              <a:rPr lang="en-AU" sz="3600" dirty="0" smtClean="0"/>
              <a:t> reasons why excessive transfusion is a problem</a:t>
            </a:r>
            <a:endParaRPr lang="en-AU" sz="3600" dirty="0"/>
          </a:p>
        </p:txBody>
      </p:sp>
      <p:sp>
        <p:nvSpPr>
          <p:cNvPr id="3" name="Content Placeholder 2"/>
          <p:cNvSpPr>
            <a:spLocks noGrp="1"/>
          </p:cNvSpPr>
          <p:nvPr>
            <p:ph idx="1"/>
          </p:nvPr>
        </p:nvSpPr>
        <p:spPr>
          <a:xfrm>
            <a:off x="467544" y="1556792"/>
            <a:ext cx="8229600" cy="4785395"/>
          </a:xfrm>
        </p:spPr>
        <p:txBody>
          <a:bodyPr>
            <a:normAutofit fontScale="85000" lnSpcReduction="20000"/>
          </a:bodyPr>
          <a:lstStyle/>
          <a:p>
            <a:pPr marL="0" indent="0">
              <a:buNone/>
            </a:pPr>
            <a:r>
              <a:rPr lang="en-AU" b="1" dirty="0" smtClean="0"/>
              <a:t>Reason </a:t>
            </a:r>
            <a:r>
              <a:rPr lang="en-AU" b="1" dirty="0" smtClean="0"/>
              <a:t>1:</a:t>
            </a:r>
          </a:p>
          <a:p>
            <a:pPr marL="0" indent="0">
              <a:buNone/>
            </a:pPr>
            <a:endParaRPr lang="en-AU" sz="1300" dirty="0" smtClean="0"/>
          </a:p>
          <a:p>
            <a:pPr marL="0" indent="0">
              <a:buNone/>
            </a:pPr>
            <a:r>
              <a:rPr lang="en-AU" sz="3600" dirty="0">
                <a:solidFill>
                  <a:srgbClr val="FF0000"/>
                </a:solidFill>
              </a:rPr>
              <a:t>Each transfusion increases the risk of nosocomial infection increases other morbidities</a:t>
            </a:r>
          </a:p>
          <a:p>
            <a:pPr marL="0" indent="0">
              <a:buNone/>
            </a:pPr>
            <a:endParaRPr lang="en-AU" sz="3300" dirty="0" smtClean="0"/>
          </a:p>
          <a:p>
            <a:pPr marL="0" indent="0">
              <a:buNone/>
            </a:pPr>
            <a:r>
              <a:rPr lang="en-AU" sz="3300" dirty="0" smtClean="0"/>
              <a:t>Analysis </a:t>
            </a:r>
            <a:r>
              <a:rPr lang="en-AU" sz="3300" dirty="0" smtClean="0"/>
              <a:t>of 11,963 patients after CABG surgery showed that perioperative RBC transfusion was associated with </a:t>
            </a:r>
            <a:r>
              <a:rPr lang="en-AU" sz="3300" dirty="0" smtClean="0">
                <a:solidFill>
                  <a:srgbClr val="FF0000"/>
                </a:solidFill>
              </a:rPr>
              <a:t>a dose-dependent increased risk</a:t>
            </a:r>
            <a:r>
              <a:rPr lang="en-AU" sz="3300" dirty="0" smtClean="0"/>
              <a:t> of postoperative cardiac complications, serious infection, renal failure, neurologic complications, overall morbidity, prolonged ventilator support, and in-hospital mortality. </a:t>
            </a:r>
          </a:p>
          <a:p>
            <a:pPr marL="0" indent="0">
              <a:buNone/>
            </a:pPr>
            <a:endParaRPr lang="en-AU" sz="2400" dirty="0"/>
          </a:p>
          <a:p>
            <a:pPr marL="0" indent="0">
              <a:buNone/>
            </a:pPr>
            <a:r>
              <a:rPr lang="en-AU" sz="1300" dirty="0" smtClean="0"/>
              <a:t>Koch CG et al. Morbidity and mortality risk associated with red blood cell and blood-component transfusion in isolated coronary artery bypass grafting. </a:t>
            </a:r>
            <a:r>
              <a:rPr lang="en-AU" sz="1300" i="1" dirty="0" err="1" smtClean="0"/>
              <a:t>Crit</a:t>
            </a:r>
            <a:r>
              <a:rPr lang="en-AU" sz="1300" i="1" dirty="0" smtClean="0"/>
              <a:t> Care Med </a:t>
            </a:r>
            <a:r>
              <a:rPr lang="en-AU" sz="1300" dirty="0" smtClean="0"/>
              <a:t>2006, 34: 1608-1616.</a:t>
            </a:r>
          </a:p>
          <a:p>
            <a:endParaRPr lang="en-AU" dirty="0" smtClean="0"/>
          </a:p>
          <a:p>
            <a:pPr marL="0" indent="0">
              <a:buNone/>
            </a:pPr>
            <a:endParaRPr lang="en-AU" dirty="0" smtClean="0"/>
          </a:p>
        </p:txBody>
      </p:sp>
    </p:spTree>
    <p:extLst>
      <p:ext uri="{BB962C8B-B14F-4D97-AF65-F5344CB8AC3E}">
        <p14:creationId xmlns:p14="http://schemas.microsoft.com/office/powerpoint/2010/main" val="2162774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600" dirty="0" smtClean="0">
                <a:solidFill>
                  <a:srgbClr val="FF0000"/>
                </a:solidFill>
              </a:rPr>
              <a:t>Four</a:t>
            </a:r>
            <a:r>
              <a:rPr lang="en-AU" sz="3600" dirty="0" smtClean="0"/>
              <a:t> </a:t>
            </a:r>
            <a:r>
              <a:rPr lang="en-AU" sz="3600" dirty="0"/>
              <a:t>reasons why excessive transfusion </a:t>
            </a:r>
            <a:r>
              <a:rPr lang="en-AU" sz="3600" dirty="0" smtClean="0"/>
              <a:t>is a </a:t>
            </a:r>
            <a:r>
              <a:rPr lang="en-AU" sz="3600" dirty="0"/>
              <a:t>problem</a:t>
            </a:r>
          </a:p>
        </p:txBody>
      </p:sp>
      <p:sp>
        <p:nvSpPr>
          <p:cNvPr id="3" name="Content Placeholder 2"/>
          <p:cNvSpPr>
            <a:spLocks noGrp="1"/>
          </p:cNvSpPr>
          <p:nvPr>
            <p:ph idx="1"/>
          </p:nvPr>
        </p:nvSpPr>
        <p:spPr/>
        <p:txBody>
          <a:bodyPr>
            <a:normAutofit/>
          </a:bodyPr>
          <a:lstStyle/>
          <a:p>
            <a:pPr marL="0" indent="0">
              <a:buNone/>
            </a:pPr>
            <a:r>
              <a:rPr lang="en-AU" sz="2800" b="1" dirty="0" smtClean="0"/>
              <a:t>Reason 2:</a:t>
            </a:r>
          </a:p>
          <a:p>
            <a:pPr marL="0" indent="0">
              <a:buNone/>
            </a:pPr>
            <a:endParaRPr lang="en-AU" sz="2800" dirty="0" smtClean="0"/>
          </a:p>
          <a:p>
            <a:pPr marL="0" indent="0">
              <a:buNone/>
            </a:pPr>
            <a:r>
              <a:rPr lang="en-AU" sz="2800" dirty="0" smtClean="0"/>
              <a:t>Transfusion requirements after cardiac surgery (TRACS) </a:t>
            </a:r>
            <a:r>
              <a:rPr lang="en-AU" sz="2800" dirty="0"/>
              <a:t>study prospectively demonstrated the safety of a restrictive strategy of </a:t>
            </a:r>
            <a:r>
              <a:rPr lang="en-AU" sz="2800" dirty="0" smtClean="0"/>
              <a:t>red blood cell (RBC) </a:t>
            </a:r>
            <a:r>
              <a:rPr lang="en-AU" sz="2800" dirty="0"/>
              <a:t>transfusion in patients undergoing cardiac surgery. Also reported: </a:t>
            </a:r>
            <a:r>
              <a:rPr lang="en-AU" sz="2800" dirty="0">
                <a:solidFill>
                  <a:srgbClr val="FF0000"/>
                </a:solidFill>
              </a:rPr>
              <a:t>the higher the number of transfused RBC, the higher was the number of clinical complications</a:t>
            </a:r>
            <a:r>
              <a:rPr lang="en-AU" sz="2800" dirty="0" smtClean="0">
                <a:solidFill>
                  <a:srgbClr val="FF0000"/>
                </a:solidFill>
              </a:rPr>
              <a:t>.</a:t>
            </a:r>
          </a:p>
          <a:p>
            <a:pPr marL="0" indent="0">
              <a:buNone/>
            </a:pPr>
            <a:endParaRPr lang="en-AU" sz="2800" dirty="0">
              <a:solidFill>
                <a:srgbClr val="FF0000"/>
              </a:solidFill>
            </a:endParaRPr>
          </a:p>
          <a:p>
            <a:pPr marL="0" indent="0">
              <a:buNone/>
            </a:pPr>
            <a:r>
              <a:rPr lang="en-AU" sz="1200" dirty="0" err="1"/>
              <a:t>Hajjar</a:t>
            </a:r>
            <a:r>
              <a:rPr lang="en-AU" sz="1200" dirty="0"/>
              <a:t> LA et al. Transfusion requirements after cardiac surgery: the TRACS randomised controlled trial. </a:t>
            </a:r>
            <a:r>
              <a:rPr lang="en-AU" sz="1200" i="1" dirty="0"/>
              <a:t>JAMA,</a:t>
            </a:r>
            <a:r>
              <a:rPr lang="en-AU" sz="1200" b="1" dirty="0"/>
              <a:t> 304</a:t>
            </a:r>
            <a:r>
              <a:rPr lang="en-AU" sz="1200" dirty="0"/>
              <a:t>:1559-1567</a:t>
            </a:r>
            <a:r>
              <a:rPr lang="en-AU" sz="1200" dirty="0" smtClean="0"/>
              <a:t>.</a:t>
            </a:r>
          </a:p>
          <a:p>
            <a:pPr marL="0" indent="0">
              <a:buNone/>
            </a:pPr>
            <a:endParaRPr lang="en-AU" sz="1200" dirty="0"/>
          </a:p>
          <a:p>
            <a:pPr marL="0" indent="0">
              <a:buNone/>
            </a:pPr>
            <a:endParaRPr lang="en-AU" sz="1400" dirty="0"/>
          </a:p>
          <a:p>
            <a:endParaRPr lang="en-AU" dirty="0"/>
          </a:p>
        </p:txBody>
      </p:sp>
    </p:spTree>
    <p:extLst>
      <p:ext uri="{BB962C8B-B14F-4D97-AF65-F5344CB8AC3E}">
        <p14:creationId xmlns:p14="http://schemas.microsoft.com/office/powerpoint/2010/main" val="2531663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600" dirty="0" smtClean="0">
                <a:solidFill>
                  <a:srgbClr val="FF0000"/>
                </a:solidFill>
              </a:rPr>
              <a:t>Four</a:t>
            </a:r>
            <a:r>
              <a:rPr lang="en-AU" sz="3600" dirty="0" smtClean="0"/>
              <a:t> </a:t>
            </a:r>
            <a:r>
              <a:rPr lang="en-AU" sz="3600" dirty="0"/>
              <a:t>reasons why excessive transfusion is a problem</a:t>
            </a:r>
          </a:p>
        </p:txBody>
      </p:sp>
      <p:sp>
        <p:nvSpPr>
          <p:cNvPr id="3" name="Content Placeholder 2"/>
          <p:cNvSpPr>
            <a:spLocks noGrp="1"/>
          </p:cNvSpPr>
          <p:nvPr>
            <p:ph idx="1"/>
          </p:nvPr>
        </p:nvSpPr>
        <p:spPr/>
        <p:txBody>
          <a:bodyPr/>
          <a:lstStyle/>
          <a:p>
            <a:pPr marL="0" indent="0">
              <a:buNone/>
            </a:pPr>
            <a:r>
              <a:rPr lang="en-AU" sz="2800" b="1" dirty="0" smtClean="0"/>
              <a:t>Reason 3:</a:t>
            </a:r>
          </a:p>
          <a:p>
            <a:pPr marL="0" indent="0">
              <a:buNone/>
            </a:pPr>
            <a:endParaRPr lang="en-AU" sz="2800" dirty="0"/>
          </a:p>
          <a:p>
            <a:pPr marL="0" indent="0">
              <a:buNone/>
            </a:pPr>
            <a:r>
              <a:rPr lang="en-AU" sz="2800" dirty="0" smtClean="0"/>
              <a:t>Transfusion </a:t>
            </a:r>
            <a:r>
              <a:rPr lang="en-AU" sz="2800" dirty="0"/>
              <a:t>associated circulatory overload (TACO) </a:t>
            </a:r>
            <a:r>
              <a:rPr lang="en-AU" sz="2800" dirty="0">
                <a:solidFill>
                  <a:srgbClr val="FF0000"/>
                </a:solidFill>
              </a:rPr>
              <a:t>is among the high risk adverse effects of red cell transfusion</a:t>
            </a:r>
            <a:r>
              <a:rPr lang="en-AU" sz="2800" dirty="0"/>
              <a:t> (up to 1 in 100 per unit transfused</a:t>
            </a:r>
            <a:r>
              <a:rPr lang="en-AU" sz="2800" dirty="0" smtClean="0"/>
              <a:t>).</a:t>
            </a:r>
          </a:p>
          <a:p>
            <a:pPr marL="0" indent="0">
              <a:buNone/>
            </a:pPr>
            <a:endParaRPr lang="en-AU" sz="2800" dirty="0"/>
          </a:p>
          <a:p>
            <a:pPr marL="0" indent="0">
              <a:buNone/>
            </a:pPr>
            <a:r>
              <a:rPr lang="en-AU" sz="1200" dirty="0"/>
              <a:t>National Blood Authority, 2012.</a:t>
            </a:r>
            <a:r>
              <a:rPr lang="en-AU" sz="1200" i="1" dirty="0"/>
              <a:t> Patient Blood Management Guidelines: Module 2 - Perioperative. </a:t>
            </a:r>
            <a:r>
              <a:rPr lang="en-AU" sz="1200" dirty="0"/>
              <a:t>Appendix B, Table B.2.Transfusion Risks in perspective. </a:t>
            </a:r>
          </a:p>
          <a:p>
            <a:endParaRPr lang="en-AU" dirty="0"/>
          </a:p>
        </p:txBody>
      </p:sp>
    </p:spTree>
    <p:extLst>
      <p:ext uri="{BB962C8B-B14F-4D97-AF65-F5344CB8AC3E}">
        <p14:creationId xmlns:p14="http://schemas.microsoft.com/office/powerpoint/2010/main" val="3818035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600" dirty="0" smtClean="0">
                <a:solidFill>
                  <a:srgbClr val="FF0000"/>
                </a:solidFill>
              </a:rPr>
              <a:t>Four </a:t>
            </a:r>
            <a:r>
              <a:rPr lang="en-AU" sz="3600" dirty="0"/>
              <a:t>reasons why excessive transfusion </a:t>
            </a:r>
            <a:r>
              <a:rPr lang="en-AU" sz="3600" dirty="0" smtClean="0"/>
              <a:t>is a </a:t>
            </a:r>
            <a:r>
              <a:rPr lang="en-AU" sz="3600" dirty="0"/>
              <a:t>problem</a:t>
            </a:r>
          </a:p>
        </p:txBody>
      </p:sp>
      <p:sp>
        <p:nvSpPr>
          <p:cNvPr id="3" name="Content Placeholder 2"/>
          <p:cNvSpPr>
            <a:spLocks noGrp="1"/>
          </p:cNvSpPr>
          <p:nvPr>
            <p:ph idx="1"/>
          </p:nvPr>
        </p:nvSpPr>
        <p:spPr/>
        <p:txBody>
          <a:bodyPr>
            <a:normAutofit/>
          </a:bodyPr>
          <a:lstStyle/>
          <a:p>
            <a:pPr marL="0" lvl="0" indent="0">
              <a:spcBef>
                <a:spcPts val="0"/>
              </a:spcBef>
              <a:buNone/>
            </a:pPr>
            <a:r>
              <a:rPr lang="en-AU" sz="2800" b="1" dirty="0" smtClean="0">
                <a:solidFill>
                  <a:prstClr val="black"/>
                </a:solidFill>
              </a:rPr>
              <a:t>Reason 4:</a:t>
            </a:r>
          </a:p>
          <a:p>
            <a:pPr marL="0" lvl="0" indent="0">
              <a:spcBef>
                <a:spcPts val="0"/>
              </a:spcBef>
              <a:buNone/>
            </a:pPr>
            <a:endParaRPr lang="en-AU" sz="2800" dirty="0" smtClean="0">
              <a:solidFill>
                <a:prstClr val="black"/>
              </a:solidFill>
            </a:endParaRPr>
          </a:p>
          <a:p>
            <a:pPr marL="0" lvl="0" indent="0">
              <a:spcBef>
                <a:spcPts val="0"/>
              </a:spcBef>
              <a:buNone/>
            </a:pPr>
            <a:r>
              <a:rPr lang="en-AU" sz="2800" dirty="0" smtClean="0">
                <a:solidFill>
                  <a:prstClr val="black"/>
                </a:solidFill>
                <a:cs typeface="Arial" pitchFamily="34" charset="0"/>
              </a:rPr>
              <a:t>Perioperative </a:t>
            </a:r>
            <a:r>
              <a:rPr lang="en-AU" sz="2800" dirty="0">
                <a:solidFill>
                  <a:prstClr val="black"/>
                </a:solidFill>
                <a:cs typeface="Arial" pitchFamily="34" charset="0"/>
              </a:rPr>
              <a:t>red blood cell transfusion is the single factor most reliably associated with increased risk of postoperative morbid events after isolated coronary artery bypass grafting. </a:t>
            </a:r>
            <a:r>
              <a:rPr lang="en-AU" sz="2800" dirty="0">
                <a:solidFill>
                  <a:srgbClr val="FF0000"/>
                </a:solidFill>
                <a:cs typeface="Arial" pitchFamily="34" charset="0"/>
              </a:rPr>
              <a:t>Each unit of red cells transfused is associated with incrementally increased risk for adverse outcome</a:t>
            </a:r>
            <a:r>
              <a:rPr lang="en-AU" sz="2800" dirty="0" smtClean="0">
                <a:solidFill>
                  <a:srgbClr val="FF0000"/>
                </a:solidFill>
                <a:cs typeface="Arial" pitchFamily="34" charset="0"/>
              </a:rPr>
              <a:t>.</a:t>
            </a:r>
          </a:p>
          <a:p>
            <a:pPr marL="0" lvl="0" indent="0">
              <a:spcBef>
                <a:spcPts val="0"/>
              </a:spcBef>
              <a:buNone/>
            </a:pPr>
            <a:endParaRPr lang="en-AU" sz="2800" dirty="0">
              <a:solidFill>
                <a:srgbClr val="FF0000"/>
              </a:solidFill>
              <a:latin typeface="Arial" pitchFamily="34" charset="0"/>
              <a:cs typeface="Arial" pitchFamily="34" charset="0"/>
            </a:endParaRPr>
          </a:p>
          <a:p>
            <a:pPr marL="0" indent="0">
              <a:buNone/>
            </a:pPr>
            <a:r>
              <a:rPr lang="en-AU" sz="1200" dirty="0" smtClean="0"/>
              <a:t>Koch </a:t>
            </a:r>
            <a:r>
              <a:rPr lang="en-AU" sz="1200" dirty="0"/>
              <a:t>CG et al. Morbidity and mortality risk associated with red blood cell and blood-component transfusion in isolated coronary artery bypass grafting. </a:t>
            </a:r>
            <a:r>
              <a:rPr lang="en-AU" sz="1200" i="1" dirty="0" err="1"/>
              <a:t>Crit</a:t>
            </a:r>
            <a:r>
              <a:rPr lang="en-AU" sz="1200" i="1" dirty="0"/>
              <a:t> Care Med </a:t>
            </a:r>
            <a:r>
              <a:rPr lang="en-AU" sz="1200" dirty="0"/>
              <a:t>2006, 34: 1608-1616</a:t>
            </a:r>
            <a:r>
              <a:rPr lang="en-AU" sz="1200" dirty="0" smtClean="0"/>
              <a:t>.</a:t>
            </a:r>
          </a:p>
          <a:p>
            <a:pPr marL="0" indent="0">
              <a:buNone/>
            </a:pPr>
            <a:endParaRPr lang="en-AU" sz="4800" b="1" dirty="0"/>
          </a:p>
          <a:p>
            <a:endParaRPr lang="en-AU" dirty="0"/>
          </a:p>
        </p:txBody>
      </p:sp>
    </p:spTree>
    <p:extLst>
      <p:ext uri="{BB962C8B-B14F-4D97-AF65-F5344CB8AC3E}">
        <p14:creationId xmlns:p14="http://schemas.microsoft.com/office/powerpoint/2010/main" val="16518697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664</TotalTime>
  <Words>2118</Words>
  <Application>Microsoft Office PowerPoint</Application>
  <PresentationFormat>On-screen Show (4:3)</PresentationFormat>
  <Paragraphs>185</Paragraphs>
  <Slides>18</Slides>
  <Notes>11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Single Unit Transfusion for Red Blood Cell Transfusion</vt:lpstr>
      <vt:lpstr>Patient Blood Management Guidelines</vt:lpstr>
      <vt:lpstr>Single Unit Transfusion</vt:lpstr>
      <vt:lpstr>“Every ONE matters”</vt:lpstr>
      <vt:lpstr>Single Unit Transfusion</vt:lpstr>
      <vt:lpstr>Four reasons why excessive transfusion is a problem</vt:lpstr>
      <vt:lpstr>Four reasons why excessive transfusion is a problem</vt:lpstr>
      <vt:lpstr>Four reasons why excessive transfusion is a problem</vt:lpstr>
      <vt:lpstr>Four reasons why excessive transfusion is a problem</vt:lpstr>
      <vt:lpstr>Implementing a guideline  “Every ONE matters”</vt:lpstr>
      <vt:lpstr>Implementing a Guideline “Every ONE matters”</vt:lpstr>
      <vt:lpstr>Clinical Support is Vital</vt:lpstr>
      <vt:lpstr>Guiding Compliance </vt:lpstr>
      <vt:lpstr>Collect and Report Data</vt:lpstr>
      <vt:lpstr>Report Data / Feedback</vt:lpstr>
      <vt:lpstr>Review and Feedback</vt:lpstr>
      <vt:lpstr>Every ONE matters</vt:lpstr>
      <vt:lpstr>Single Unit Transfusion Guideline</vt:lpstr>
    </vt:vector>
  </TitlesOfParts>
  <Company>HNEAHS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Single Unit Blood Transfusion Policy</dc:title>
  <dc:creator>Vicki Martens</dc:creator>
  <cp:lastModifiedBy>Sandra Russell</cp:lastModifiedBy>
  <cp:revision>79</cp:revision>
  <cp:lastPrinted>2013-06-05T04:30:32Z</cp:lastPrinted>
  <dcterms:created xsi:type="dcterms:W3CDTF">2013-06-05T01:47:58Z</dcterms:created>
  <dcterms:modified xsi:type="dcterms:W3CDTF">2013-09-17T08:53:03Z</dcterms:modified>
</cp:coreProperties>
</file>